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20"/>
  </p:notesMasterIdLst>
  <p:handoutMasterIdLst>
    <p:handoutMasterId r:id="rId21"/>
  </p:handoutMasterIdLst>
  <p:sldIdLst>
    <p:sldId id="458" r:id="rId2"/>
    <p:sldId id="608" r:id="rId3"/>
    <p:sldId id="609" r:id="rId4"/>
    <p:sldId id="459" r:id="rId5"/>
    <p:sldId id="460" r:id="rId6"/>
    <p:sldId id="349" r:id="rId7"/>
    <p:sldId id="264" r:id="rId8"/>
    <p:sldId id="617" r:id="rId9"/>
    <p:sldId id="461" r:id="rId10"/>
    <p:sldId id="618" r:id="rId11"/>
    <p:sldId id="495" r:id="rId12"/>
    <p:sldId id="623" r:id="rId13"/>
    <p:sldId id="468" r:id="rId14"/>
    <p:sldId id="622" r:id="rId15"/>
    <p:sldId id="619" r:id="rId16"/>
    <p:sldId id="620" r:id="rId17"/>
    <p:sldId id="621" r:id="rId18"/>
    <p:sldId id="616" r:id="rId1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urpriya" initials="s" lastIdx="5" clrIdx="0"/>
  <p:cmAuthor id="1" name="Student" initials="S" lastIdx="18" clrIdx="1"/>
  <p:cmAuthor id="2" name="ameyphadke" initials="a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68D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60" autoAdjust="0"/>
    <p:restoredTop sz="92585" autoAdjust="0"/>
  </p:normalViewPr>
  <p:slideViewPr>
    <p:cSldViewPr>
      <p:cViewPr varScale="1">
        <p:scale>
          <a:sx n="118" d="100"/>
          <a:sy n="118" d="100"/>
        </p:scale>
        <p:origin x="244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952"/>
    </p:cViewPr>
  </p:outlin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71" d="100"/>
          <a:sy n="171" d="100"/>
        </p:scale>
        <p:origin x="-3888" y="-12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6E85C-87DB-274A-9C69-ABF74F32D9E9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8E03E-251C-0D4E-AA19-D84622F9D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209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C75BE-D024-45B9-A7E2-76908F1114E6}" type="datetimeFigureOut">
              <a:rPr lang="en-US" smtClean="0"/>
              <a:pPr/>
              <a:t>1/19/22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D0438-3FF5-4F0A-9F0A-F5D39C2D8F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031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212D-9F57-0B49-9FCA-1B8CA73539DC}" type="datetime1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8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792E-0BCC-774E-8F87-E8C53FCFA82C}" type="datetime1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67705" y="149437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195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99F9-15F3-BE46-9752-EFA9294B350C}" type="datetime1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42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33400" y="1676400"/>
            <a:ext cx="8153400" cy="43434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781800" y="61722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9F64925-A2BD-479F-9647-C00C622068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2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000" baseline="0"/>
            </a:lvl2pPr>
            <a:lvl3pPr>
              <a:defRPr sz="200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AECC-C462-8D45-833F-D69C16ADD2C9}" type="datetime1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67705" y="150682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18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15F8-5092-ED48-B716-698378D1A641}" type="datetime1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9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A7ED9-705B-984D-AA61-7FA772650D7F}" type="datetime1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67705" y="150682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058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A2B4-186D-BD4D-8EE8-3587584D71BB}" type="datetime1">
              <a:rPr lang="en-US" smtClean="0"/>
              <a:t>1/19/22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67705" y="1475700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67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D7F47-1A39-B24A-B534-5F6CF2AA95C7}" type="datetime1">
              <a:rPr lang="en-US" smtClean="0"/>
              <a:t>1/19/22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67705" y="150682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7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EB16-D716-7844-AC8B-91E5825234E8}" type="datetime1">
              <a:rPr lang="en-US" smtClean="0"/>
              <a:t>1/19/22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3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9CCC-A771-8D4E-8438-E7653F82800D}" type="datetime1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15889-C931-3E49-B4A9-734C80602069}" type="datetime1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7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B1540-BD78-C047-B39B-E093529D7E82}" type="datetime1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ames.stine@okstate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828800"/>
            <a:ext cx="7772400" cy="1514475"/>
          </a:xfrm>
        </p:spPr>
        <p:txBody>
          <a:bodyPr>
            <a:noAutofit/>
          </a:bodyPr>
          <a:lstStyle/>
          <a:p>
            <a:pPr algn="ctr"/>
            <a:r>
              <a:rPr lang="en-US" sz="4400" b="0" dirty="0"/>
              <a:t>Lab 0: FPGA BASIC methodology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154305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8C5E4D4-EFEF-E443-BB01-F24D363179C7}"/>
              </a:ext>
            </a:extLst>
          </p:cNvPr>
          <p:cNvSpPr txBox="1">
            <a:spLocks/>
          </p:cNvSpPr>
          <p:nvPr/>
        </p:nvSpPr>
        <p:spPr>
          <a:xfrm>
            <a:off x="685800" y="3505200"/>
            <a:ext cx="7772400" cy="2971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James E. Stine, Jr.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Edward </a:t>
            </a:r>
            <a:r>
              <a:rPr lang="en-US" dirty="0" err="1">
                <a:solidFill>
                  <a:srgbClr val="000000"/>
                </a:solidFill>
              </a:rPr>
              <a:t>Joullian</a:t>
            </a:r>
            <a:r>
              <a:rPr lang="en-US" dirty="0">
                <a:solidFill>
                  <a:srgbClr val="000000"/>
                </a:solidFill>
              </a:rPr>
              <a:t> Endowed Chair in Engineering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Oklahoma State University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Electrical and Computer Engineering Department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Stillwater, OK 74078 USA </a:t>
            </a:r>
          </a:p>
          <a:p>
            <a:pPr algn="ctr"/>
            <a:r>
              <a:rPr lang="en-US" dirty="0">
                <a:solidFill>
                  <a:srgbClr val="000000"/>
                </a:solidFill>
                <a:hlinkClick r:id="rId3"/>
              </a:rPr>
              <a:t>james.stine@okstate.edu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ED06-6157-4444-9095-96840B5CF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D30AE-CA3E-524B-BD86-A70A61086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to simulate </a:t>
            </a:r>
            <a:r>
              <a:rPr lang="en-US" dirty="0" err="1">
                <a:latin typeface="Courier" pitchFamily="2" charset="0"/>
              </a:rPr>
              <a:t>silly.do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64F7E-B148-F741-AB32-FE130576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4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003C-FADB-CB48-9C45-3D9FA50E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MGC </a:t>
            </a:r>
            <a:r>
              <a:rPr lang="en-US" dirty="0" err="1"/>
              <a:t>ModelSim</a:t>
            </a:r>
            <a:r>
              <a:rPr lang="en-US" dirty="0"/>
              <a:t> </a:t>
            </a:r>
            <a:r>
              <a:rPr lang="en-US" dirty="0" err="1">
                <a:latin typeface="Courier" pitchFamily="2" charset="0"/>
              </a:rPr>
              <a:t>vsim</a:t>
            </a:r>
            <a:r>
              <a:rPr lang="en-US" dirty="0"/>
              <a:t> window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E9D57-F114-754B-9545-A8763871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A8B5C-77DD-A64D-A6B8-385B2D7F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67" y="1752600"/>
            <a:ext cx="8099666" cy="445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BEE1-06AD-0F4A-82FA-137257DC2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Adder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BDC50-3B0C-7D42-8C9C-0DDCA0AF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DCC62F1-7717-3145-BBE9-63BCDBB14BF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3557612"/>
              </p:ext>
            </p:extLst>
          </p:nvPr>
        </p:nvGraphicFramePr>
        <p:xfrm>
          <a:off x="435429" y="1676400"/>
          <a:ext cx="4673347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6" name="VISIO" r:id="rId4" imgW="2510280" imgH="2660400" progId="Visio.Drawing.6">
                  <p:embed/>
                </p:oleObj>
              </mc:Choice>
              <mc:Fallback>
                <p:oleObj name="VISIO" r:id="rId4" imgW="2510280" imgH="2660400" progId="Visio.Drawing.6">
                  <p:embed/>
                  <p:pic>
                    <p:nvPicPr>
                      <p:cNvPr id="11223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429" y="1676400"/>
                        <a:ext cx="4673347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D35460-392A-7444-9F24-007C3FCA7F13}"/>
              </a:ext>
            </a:extLst>
          </p:cNvPr>
          <p:cNvSpPr txBox="1"/>
          <p:nvPr/>
        </p:nvSpPr>
        <p:spPr>
          <a:xfrm>
            <a:off x="5181600" y="1752600"/>
            <a:ext cx="3657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full adder is sometimes called the basic building block of any computation.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Specifically, the full adder is sometimes called a (3,2) counter because it counts the numbers of inputs that are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basic silly module discussed in Lecture 3 for building the full adder.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test it thoroughly for all 8 combinations in your simulation with a testbench </a:t>
            </a:r>
            <a:r>
              <a:rPr lang="en-US" u="sng" dirty="0">
                <a:solidFill>
                  <a:srgbClr val="FF0000"/>
                </a:solidFill>
              </a:rPr>
              <a:t>before</a:t>
            </a:r>
            <a:r>
              <a:rPr lang="en-US" dirty="0"/>
              <a:t> you go to your DSDB board.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221685-0981-624E-A823-DB588E076148}"/>
              </a:ext>
            </a:extLst>
          </p:cNvPr>
          <p:cNvSpPr/>
          <p:nvPr/>
        </p:nvSpPr>
        <p:spPr>
          <a:xfrm>
            <a:off x="2590800" y="1676400"/>
            <a:ext cx="2517976" cy="50450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85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8101-1A3B-0246-A42B-9EF4EB61D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Instantiating designs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06FB2-4AA5-2D44-94F4-D22F2143A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B4E33D91-33CA-1B41-AC70-24E60D6271B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1621767"/>
            <a:ext cx="8458200" cy="5062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 dirty="0">
                <a:latin typeface="Courier New" pitchFamily="49" charset="0"/>
              </a:rPr>
              <a:t>module and3(input  logic a, b, c,</a:t>
            </a:r>
          </a:p>
          <a:p>
            <a:r>
              <a:rPr lang="en-US" sz="1700" dirty="0">
                <a:latin typeface="Courier New" pitchFamily="49" charset="0"/>
              </a:rPr>
              <a:t>            output logic y);</a:t>
            </a:r>
          </a:p>
          <a:p>
            <a:r>
              <a:rPr lang="en-US" sz="1700" dirty="0">
                <a:latin typeface="Courier New" pitchFamily="49" charset="0"/>
              </a:rPr>
              <a:t>  assign y = a &amp; b &amp; c;</a:t>
            </a:r>
          </a:p>
          <a:p>
            <a:r>
              <a:rPr lang="en-US" sz="1700" dirty="0" err="1">
                <a:latin typeface="Courier New" pitchFamily="49" charset="0"/>
              </a:rPr>
              <a:t>endmodule</a:t>
            </a:r>
            <a:endParaRPr lang="en-US" sz="1700" dirty="0">
              <a:latin typeface="Courier New" pitchFamily="49" charset="0"/>
            </a:endParaRPr>
          </a:p>
          <a:p>
            <a:endParaRPr lang="en-US" sz="1700" dirty="0">
              <a:latin typeface="Courier New" pitchFamily="49" charset="0"/>
            </a:endParaRPr>
          </a:p>
          <a:p>
            <a:endParaRPr lang="en-US" sz="1700" dirty="0">
              <a:latin typeface="Courier New" pitchFamily="49" charset="0"/>
            </a:endParaRPr>
          </a:p>
          <a:p>
            <a:r>
              <a:rPr lang="en-US" sz="1700" dirty="0">
                <a:latin typeface="Courier New" pitchFamily="49" charset="0"/>
              </a:rPr>
              <a:t>module </a:t>
            </a:r>
            <a:r>
              <a:rPr lang="en-US" sz="1700" dirty="0" err="1">
                <a:latin typeface="Courier New" pitchFamily="49" charset="0"/>
              </a:rPr>
              <a:t>inv</a:t>
            </a:r>
            <a:r>
              <a:rPr lang="en-US" sz="1700" dirty="0">
                <a:latin typeface="Courier New" pitchFamily="49" charset="0"/>
              </a:rPr>
              <a:t>(input  logic a,</a:t>
            </a:r>
          </a:p>
          <a:p>
            <a:r>
              <a:rPr lang="en-US" sz="1700" dirty="0">
                <a:latin typeface="Courier New" pitchFamily="49" charset="0"/>
              </a:rPr>
              <a:t>           output logic y);</a:t>
            </a:r>
          </a:p>
          <a:p>
            <a:r>
              <a:rPr lang="en-US" sz="1700" dirty="0">
                <a:latin typeface="Courier New" pitchFamily="49" charset="0"/>
              </a:rPr>
              <a:t>  assign y = ~a;</a:t>
            </a:r>
          </a:p>
          <a:p>
            <a:r>
              <a:rPr lang="en-US" sz="1700" dirty="0" err="1">
                <a:latin typeface="Courier New" pitchFamily="49" charset="0"/>
              </a:rPr>
              <a:t>endmodule</a:t>
            </a:r>
            <a:endParaRPr lang="en-US" sz="1700" dirty="0">
              <a:latin typeface="Courier New" pitchFamily="49" charset="0"/>
            </a:endParaRPr>
          </a:p>
          <a:p>
            <a:endParaRPr lang="en-US" sz="1700" dirty="0">
              <a:latin typeface="Courier New" pitchFamily="49" charset="0"/>
            </a:endParaRPr>
          </a:p>
          <a:p>
            <a:endParaRPr lang="en-US" sz="1700" dirty="0">
              <a:latin typeface="Courier New" pitchFamily="49" charset="0"/>
            </a:endParaRPr>
          </a:p>
          <a:p>
            <a:r>
              <a:rPr lang="en-US" sz="1700" dirty="0">
                <a:latin typeface="Courier New" pitchFamily="49" charset="0"/>
              </a:rPr>
              <a:t>module nand3(input  logic a, b, c</a:t>
            </a:r>
          </a:p>
          <a:p>
            <a:r>
              <a:rPr lang="en-US" sz="1700" dirty="0">
                <a:latin typeface="Courier New" pitchFamily="49" charset="0"/>
              </a:rPr>
              <a:t>             output logic y);</a:t>
            </a:r>
          </a:p>
          <a:p>
            <a:r>
              <a:rPr lang="en-US" sz="1700" dirty="0">
                <a:latin typeface="Courier New" pitchFamily="49" charset="0"/>
              </a:rPr>
              <a:t>  logic n1;                   </a:t>
            </a:r>
            <a:r>
              <a:rPr lang="en-US" sz="1700" b="1" dirty="0">
                <a:solidFill>
                  <a:srgbClr val="0070C0"/>
                </a:solidFill>
                <a:latin typeface="Courier New" pitchFamily="49" charset="0"/>
              </a:rPr>
              <a:t>// internal signal</a:t>
            </a:r>
          </a:p>
          <a:p>
            <a:endParaRPr lang="en-US" sz="1700" dirty="0">
              <a:latin typeface="Courier New" pitchFamily="49" charset="0"/>
            </a:endParaRPr>
          </a:p>
          <a:p>
            <a:r>
              <a:rPr lang="en-US" sz="1700" dirty="0">
                <a:latin typeface="Courier New" pitchFamily="49" charset="0"/>
              </a:rPr>
              <a:t>  </a:t>
            </a:r>
            <a:r>
              <a:rPr lang="en-US" sz="1700" dirty="0">
                <a:solidFill>
                  <a:srgbClr val="F68D36"/>
                </a:solidFill>
                <a:latin typeface="Courier New" pitchFamily="49" charset="0"/>
              </a:rPr>
              <a:t>and3 </a:t>
            </a:r>
            <a:r>
              <a:rPr lang="en-US" sz="1700" dirty="0" err="1">
                <a:solidFill>
                  <a:srgbClr val="F68D36"/>
                </a:solidFill>
                <a:latin typeface="Courier New" pitchFamily="49" charset="0"/>
              </a:rPr>
              <a:t>andgate</a:t>
            </a:r>
            <a:r>
              <a:rPr lang="en-US" sz="1700" dirty="0">
                <a:solidFill>
                  <a:srgbClr val="F68D36"/>
                </a:solidFill>
                <a:latin typeface="Courier New" pitchFamily="49" charset="0"/>
              </a:rPr>
              <a:t>(a, b, c, n1);</a:t>
            </a:r>
            <a:r>
              <a:rPr lang="en-US" sz="1700" dirty="0">
                <a:latin typeface="Courier New" pitchFamily="49" charset="0"/>
              </a:rPr>
              <a:t>  </a:t>
            </a:r>
            <a:r>
              <a:rPr lang="en-US" sz="1700" b="1" dirty="0">
                <a:solidFill>
                  <a:srgbClr val="0070C0"/>
                </a:solidFill>
                <a:latin typeface="Courier New" pitchFamily="49" charset="0"/>
              </a:rPr>
              <a:t>// instance of and3</a:t>
            </a:r>
          </a:p>
          <a:p>
            <a:r>
              <a:rPr lang="en-US" sz="1700" dirty="0">
                <a:solidFill>
                  <a:schemeClr val="accent2"/>
                </a:solidFill>
                <a:latin typeface="Courier New" pitchFamily="49" charset="0"/>
              </a:rPr>
              <a:t>  </a:t>
            </a:r>
            <a:r>
              <a:rPr lang="en-US" sz="1700" dirty="0" err="1">
                <a:latin typeface="Courier New" pitchFamily="49" charset="0"/>
              </a:rPr>
              <a:t>inv</a:t>
            </a:r>
            <a:r>
              <a:rPr lang="en-US" sz="1700" dirty="0">
                <a:latin typeface="Courier New" pitchFamily="49" charset="0"/>
              </a:rPr>
              <a:t>  inverter(n1, y);       </a:t>
            </a:r>
            <a:r>
              <a:rPr lang="en-US" sz="1700" b="1" dirty="0">
                <a:solidFill>
                  <a:srgbClr val="0070C0"/>
                </a:solidFill>
                <a:latin typeface="Courier New" pitchFamily="49" charset="0"/>
              </a:rPr>
              <a:t>// instance of </a:t>
            </a:r>
            <a:r>
              <a:rPr lang="en-US" sz="1700" b="1" dirty="0" err="1">
                <a:solidFill>
                  <a:srgbClr val="0070C0"/>
                </a:solidFill>
                <a:latin typeface="Courier New" pitchFamily="49" charset="0"/>
              </a:rPr>
              <a:t>inv</a:t>
            </a:r>
            <a:endParaRPr lang="en-US" sz="1700" b="1" dirty="0">
              <a:solidFill>
                <a:srgbClr val="0070C0"/>
              </a:solidFill>
              <a:latin typeface="Courier New" pitchFamily="49" charset="0"/>
            </a:endParaRPr>
          </a:p>
          <a:p>
            <a:r>
              <a:rPr lang="en-US" sz="1700" dirty="0" err="1">
                <a:latin typeface="Courier New" pitchFamily="49" charset="0"/>
              </a:rPr>
              <a:t>endmodule</a:t>
            </a:r>
            <a:endParaRPr lang="en-US" sz="1700" dirty="0">
              <a:latin typeface="Courier New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6BE0D-AFDC-964E-BF12-83F71CFE6C9E}"/>
              </a:ext>
            </a:extLst>
          </p:cNvPr>
          <p:cNvSpPr txBox="1"/>
          <p:nvPr/>
        </p:nvSpPr>
        <p:spPr>
          <a:xfrm>
            <a:off x="4936067" y="2057400"/>
            <a:ext cx="396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creating HDL, you instantiate other designs in your higher-level HDL.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allows you to build bigger and better designs.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uses hierarchy to make more complex designs.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dirty="0"/>
              <a:t> is our instantiated name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F563F1-BB7F-8F46-902C-89BC0EAE6CE7}"/>
              </a:ext>
            </a:extLst>
          </p:cNvPr>
          <p:cNvCxnSpPr/>
          <p:nvPr/>
        </p:nvCxnSpPr>
        <p:spPr>
          <a:xfrm flipH="1">
            <a:off x="2209800" y="4365724"/>
            <a:ext cx="3124200" cy="1425476"/>
          </a:xfrm>
          <a:prstGeom prst="straightConnector1">
            <a:avLst/>
          </a:prstGeom>
          <a:ln>
            <a:solidFill>
              <a:schemeClr val="tx1">
                <a:alpha val="23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9B5FED0-6949-AF47-8294-2CA8F60D3BEE}"/>
              </a:ext>
            </a:extLst>
          </p:cNvPr>
          <p:cNvSpPr/>
          <p:nvPr/>
        </p:nvSpPr>
        <p:spPr>
          <a:xfrm>
            <a:off x="685800" y="5638800"/>
            <a:ext cx="762000" cy="533400"/>
          </a:xfrm>
          <a:prstGeom prst="ellipse">
            <a:avLst/>
          </a:prstGeom>
          <a:noFill/>
          <a:ln>
            <a:solidFill>
              <a:srgbClr val="F68D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3141E1-8C56-4740-91D7-DC53F4B1D72A}"/>
              </a:ext>
            </a:extLst>
          </p:cNvPr>
          <p:cNvCxnSpPr/>
          <p:nvPr/>
        </p:nvCxnSpPr>
        <p:spPr>
          <a:xfrm flipH="1">
            <a:off x="152400" y="182880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078DCC-A089-E941-A753-0C76BA570C7F}"/>
              </a:ext>
            </a:extLst>
          </p:cNvPr>
          <p:cNvCxnSpPr/>
          <p:nvPr/>
        </p:nvCxnSpPr>
        <p:spPr>
          <a:xfrm>
            <a:off x="152400" y="1828800"/>
            <a:ext cx="0" cy="411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1D8289-AEDD-3F41-9E8C-282C6AC089D7}"/>
              </a:ext>
            </a:extLst>
          </p:cNvPr>
          <p:cNvCxnSpPr/>
          <p:nvPr/>
        </p:nvCxnSpPr>
        <p:spPr>
          <a:xfrm>
            <a:off x="152400" y="59436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48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EDCA-9E9D-684A-BCFA-4A498EDC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D70A2-733A-494A-9E2C-A988C9478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be implementing your design on your FPGA on the National Instruments DSDB board.</a:t>
            </a:r>
          </a:p>
          <a:p>
            <a:pPr lvl="1"/>
            <a:r>
              <a:rPr lang="en-US" dirty="0"/>
              <a:t>The implementation will be inside the silicon which you cannot see.</a:t>
            </a:r>
          </a:p>
          <a:p>
            <a:pPr lvl="1"/>
            <a:r>
              <a:rPr lang="en-US" dirty="0"/>
              <a:t>So, how do you figure out if something is working?  How do you tell something does not work the way you expected it to?</a:t>
            </a:r>
          </a:p>
          <a:p>
            <a:r>
              <a:rPr lang="en-US" dirty="0"/>
              <a:t>Use debugging techniques!</a:t>
            </a:r>
          </a:p>
          <a:p>
            <a:pPr lvl="1"/>
            <a:r>
              <a:rPr lang="en-US" dirty="0"/>
              <a:t>This includes switches, LEDs, push buttons to help you examine what is happening with the board.</a:t>
            </a:r>
          </a:p>
          <a:p>
            <a:pPr lvl="1"/>
            <a:r>
              <a:rPr lang="en-US" dirty="0"/>
              <a:t>Try to use as many LEDs as you can to see what is on and what is off.</a:t>
            </a:r>
          </a:p>
          <a:p>
            <a:pPr lvl="1"/>
            <a:r>
              <a:rPr lang="en-US" dirty="0"/>
              <a:t>Use your brain to figure out possible problems.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A6852-151E-FA44-8CD5-744631878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88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BA4E-76C2-A54A-82AA-9C291796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on DSDB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E694-86AF-0842-93AA-DBD5733B0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1676400"/>
            <a:ext cx="8229600" cy="2133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Once you simulate your design, you should hook up to the DSDB.</a:t>
            </a:r>
          </a:p>
          <a:p>
            <a:r>
              <a:rPr lang="en-US" dirty="0"/>
              <a:t>Inside your </a:t>
            </a:r>
            <a:r>
              <a:rPr lang="en-US" dirty="0">
                <a:latin typeface="Courier" pitchFamily="2" charset="0"/>
              </a:rPr>
              <a:t>lab0.zip</a:t>
            </a:r>
            <a:r>
              <a:rPr lang="en-US" dirty="0"/>
              <a:t> there should be a Demo program.</a:t>
            </a:r>
          </a:p>
          <a:p>
            <a:pPr lvl="1"/>
            <a:r>
              <a:rPr lang="en-US" dirty="0"/>
              <a:t>Unzip and open with </a:t>
            </a:r>
            <a:r>
              <a:rPr lang="en-US" dirty="0" err="1"/>
              <a:t>Vivado</a:t>
            </a:r>
            <a:endParaRPr lang="en-US" dirty="0"/>
          </a:p>
          <a:p>
            <a:r>
              <a:rPr lang="en-US" dirty="0"/>
              <a:t>Modify the </a:t>
            </a:r>
            <a:r>
              <a:rPr lang="en-US" dirty="0" err="1">
                <a:latin typeface="Courier" pitchFamily="2" charset="0"/>
              </a:rPr>
              <a:t>top_demo.sv</a:t>
            </a:r>
            <a:r>
              <a:rPr lang="en-US" dirty="0"/>
              <a:t> to instantiate your “working” SV and hook up inputs and outputs to things you can see on the DSDB:</a:t>
            </a:r>
          </a:p>
          <a:p>
            <a:pPr lvl="1"/>
            <a:r>
              <a:rPr lang="en-US" dirty="0"/>
              <a:t>Hook your input/output of your instantiated design to debugging items (e.g., LEDs).</a:t>
            </a:r>
          </a:p>
          <a:p>
            <a:pPr lvl="1"/>
            <a:r>
              <a:rPr lang="en-US" dirty="0"/>
              <a:t>Test all 8 possible combinations of your full adder to make sure its working as expected.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F7865-09A8-8044-BC30-4C4C7B3B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6F89E-C01C-2B45-B4C3-4A0A814F3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3668574"/>
            <a:ext cx="3848100" cy="120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85FE8A-979D-D848-81A5-15B66B4E017B}"/>
              </a:ext>
            </a:extLst>
          </p:cNvPr>
          <p:cNvSpPr txBox="1"/>
          <p:nvPr/>
        </p:nvSpPr>
        <p:spPr>
          <a:xfrm>
            <a:off x="457200" y="4875074"/>
            <a:ext cx="792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dirty="0" err="1"/>
              <a:t>Vivado</a:t>
            </a:r>
            <a:r>
              <a:rPr lang="en-US" dirty="0"/>
              <a:t> (which is Xilinx’s synthesis and place/route tool) - this should be on your desktop in ENDV 360 to run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Run Synthesis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Run Implementation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Generate Bitstream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 the lab0.pdf, download to the board using the Hardware Manager</a:t>
            </a:r>
          </a:p>
        </p:txBody>
      </p:sp>
    </p:spTree>
    <p:extLst>
      <p:ext uri="{BB962C8B-B14F-4D97-AF65-F5344CB8AC3E}">
        <p14:creationId xmlns:p14="http://schemas.microsoft.com/office/powerpoint/2010/main" val="4197698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6208-EAC7-5940-981F-67B7FD00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on DSDB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84102-8E10-E44F-BB83-9021D453F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DO NOT TRY AN IMPLEMENTATION ON YOUR DSDB BOARD UNTIL IT WORKS IN SIMULATION!</a:t>
            </a:r>
          </a:p>
          <a:p>
            <a:pPr lvl="1"/>
            <a:r>
              <a:rPr lang="en-US" dirty="0"/>
              <a:t>It takes several minutes to go through the three steps inside </a:t>
            </a:r>
            <a:r>
              <a:rPr lang="en-US" dirty="0" err="1"/>
              <a:t>Vivado</a:t>
            </a:r>
            <a:r>
              <a:rPr lang="en-US" dirty="0"/>
              <a:t> (e.g., synthesis).</a:t>
            </a:r>
          </a:p>
          <a:p>
            <a:pPr lvl="1"/>
            <a:r>
              <a:rPr lang="en-US" dirty="0"/>
              <a:t>You want to hopefully do the implementation once or twice.</a:t>
            </a:r>
          </a:p>
          <a:p>
            <a:pPr lvl="1"/>
            <a:r>
              <a:rPr lang="en-US" dirty="0"/>
              <a:t>Use your debugging items and your brain to make sure things are working.</a:t>
            </a:r>
          </a:p>
          <a:p>
            <a:r>
              <a:rPr lang="en-US" dirty="0"/>
              <a:t>Check on DSDB board whether things work (check against the truth table).</a:t>
            </a:r>
          </a:p>
          <a:p>
            <a:pPr lvl="1"/>
            <a:r>
              <a:rPr lang="en-US" dirty="0"/>
              <a:t>Use the Light-Emitting Diodes (LEDs) to make sure all 8 possible cases match your simulation from </a:t>
            </a:r>
            <a:r>
              <a:rPr lang="en-US" dirty="0" err="1"/>
              <a:t>ModelSim</a:t>
            </a:r>
            <a:r>
              <a:rPr lang="en-US" dirty="0"/>
              <a:t> and theory.</a:t>
            </a:r>
          </a:p>
          <a:p>
            <a:r>
              <a:rPr lang="en-US" dirty="0"/>
              <a:t>If you like, save any output from the </a:t>
            </a:r>
            <a:r>
              <a:rPr lang="en-US" dirty="0" err="1"/>
              <a:t>Vivado</a:t>
            </a:r>
            <a:r>
              <a:rPr lang="en-US" dirty="0"/>
              <a:t> screen for your report</a:t>
            </a:r>
          </a:p>
          <a:p>
            <a:pPr lvl="1"/>
            <a:r>
              <a:rPr lang="en-US" dirty="0"/>
              <a:t>e.g., Schematic, Implementation Results</a:t>
            </a:r>
          </a:p>
          <a:p>
            <a:r>
              <a:rPr lang="en-US" dirty="0"/>
              <a:t>Write your report!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A1F0A-977E-DA45-BB80-BB8A2E29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1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9729-8F51-934E-AA61-5F25C92A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80A2-4DEF-4F43-80EA-D8CC8012B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lab report should be simple and efficient with 5 sections (much of this information is in the rubric)</a:t>
            </a:r>
          </a:p>
          <a:p>
            <a:pPr lvl="1"/>
            <a:r>
              <a:rPr lang="en-US" dirty="0"/>
              <a:t>Section 1: Introduction</a:t>
            </a:r>
          </a:p>
          <a:p>
            <a:pPr lvl="1"/>
            <a:r>
              <a:rPr lang="en-US" dirty="0"/>
              <a:t>Section 2: Baseline Design</a:t>
            </a:r>
          </a:p>
          <a:p>
            <a:pPr lvl="1"/>
            <a:r>
              <a:rPr lang="en-US" dirty="0"/>
              <a:t>Section 3: Design</a:t>
            </a:r>
          </a:p>
          <a:p>
            <a:pPr lvl="1"/>
            <a:r>
              <a:rPr lang="en-US" dirty="0"/>
              <a:t>Section 4: Testing Strategy</a:t>
            </a:r>
          </a:p>
          <a:p>
            <a:pPr lvl="1"/>
            <a:r>
              <a:rPr lang="en-US" dirty="0"/>
              <a:t>Section 5: Evaluation</a:t>
            </a:r>
          </a:p>
          <a:p>
            <a:pPr lvl="1"/>
            <a:r>
              <a:rPr lang="en-US" dirty="0"/>
              <a:t>Team Evaluation </a:t>
            </a:r>
          </a:p>
          <a:p>
            <a:r>
              <a:rPr lang="en-US" dirty="0"/>
              <a:t>Check Lab Report Formats</a:t>
            </a:r>
          </a:p>
          <a:p>
            <a:pPr lvl="1"/>
            <a:r>
              <a:rPr lang="en-US" dirty="0"/>
              <a:t>Use a 10-pt font</a:t>
            </a:r>
          </a:p>
          <a:p>
            <a:pPr lvl="1"/>
            <a:r>
              <a:rPr lang="en-US" dirty="0"/>
              <a:t>Your report should be a </a:t>
            </a:r>
            <a:r>
              <a:rPr lang="en-US" b="1" dirty="0"/>
              <a:t>maximum</a:t>
            </a:r>
            <a:r>
              <a:rPr lang="en-US" dirty="0"/>
              <a:t> of four pages not including figures.</a:t>
            </a:r>
          </a:p>
          <a:p>
            <a:pPr lvl="1"/>
            <a:r>
              <a:rPr lang="en-US" dirty="0"/>
              <a:t>Figures and Tables go in the Appendix</a:t>
            </a:r>
          </a:p>
          <a:p>
            <a:r>
              <a:rPr lang="en-US" dirty="0"/>
              <a:t>Do not read too much into the rubric: just get it done to showcase what you did.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ADE61-5BC2-3D4D-916E-A20DCDE45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3714D02-DC7E-6C44-BF15-CFBA90990FAA}"/>
              </a:ext>
            </a:extLst>
          </p:cNvPr>
          <p:cNvSpPr/>
          <p:nvPr/>
        </p:nvSpPr>
        <p:spPr>
          <a:xfrm>
            <a:off x="3810000" y="2286000"/>
            <a:ext cx="762000" cy="1676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9B20A-2F0A-5247-9DD2-ACCF836B1861}"/>
              </a:ext>
            </a:extLst>
          </p:cNvPr>
          <p:cNvSpPr txBox="1"/>
          <p:nvPr/>
        </p:nvSpPr>
        <p:spPr>
          <a:xfrm>
            <a:off x="4724400" y="2662535"/>
            <a:ext cx="3429000" cy="923330"/>
          </a:xfrm>
          <a:prstGeom prst="rect">
            <a:avLst/>
          </a:prstGeom>
          <a:solidFill>
            <a:srgbClr val="F68D3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One report for each team but both team members *must* submit a Team Evaluation to get full credit!</a:t>
            </a:r>
          </a:p>
        </p:txBody>
      </p:sp>
    </p:spTree>
    <p:extLst>
      <p:ext uri="{BB962C8B-B14F-4D97-AF65-F5344CB8AC3E}">
        <p14:creationId xmlns:p14="http://schemas.microsoft.com/office/powerpoint/2010/main" val="3396298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B04B5-7043-544A-A8FB-D88DF43F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Last-minute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77FE4-A26E-B844-ABDC-7361F2DF4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Challenge yourself and get things done early!</a:t>
            </a:r>
          </a:p>
          <a:p>
            <a:pPr lvl="1"/>
            <a:r>
              <a:rPr lang="en-US" sz="1800" dirty="0"/>
              <a:t>Last semesters students waited until the second week when its too late!</a:t>
            </a:r>
          </a:p>
          <a:p>
            <a:pPr lvl="1"/>
            <a:r>
              <a:rPr lang="en-US" sz="1800" dirty="0"/>
              <a:t>You may have to visit the lab more than once!  (i.e., you cannot always complete your work in one lab session)</a:t>
            </a:r>
          </a:p>
          <a:p>
            <a:r>
              <a:rPr lang="en-US" sz="1800" dirty="0"/>
              <a:t>Submit all HDL, scripts, lab reports, and team evaluation for each member through Canvas.</a:t>
            </a:r>
          </a:p>
          <a:p>
            <a:pPr lvl="1"/>
            <a:r>
              <a:rPr lang="en-US" sz="1800" dirty="0"/>
              <a:t>Do not forget your HDL, testbenches, DO files or you will get a deduction.</a:t>
            </a:r>
          </a:p>
          <a:p>
            <a:pPr lvl="1"/>
            <a:r>
              <a:rPr lang="en-US" sz="1800" dirty="0"/>
              <a:t>Also, do not forget the team evaluation from each team member!!!!</a:t>
            </a:r>
          </a:p>
          <a:p>
            <a:r>
              <a:rPr lang="en-US" sz="1800" dirty="0"/>
              <a:t>Believe in yourself – we all tend to be negative about our abilities (don’t!)</a:t>
            </a:r>
          </a:p>
          <a:p>
            <a:pPr lvl="1"/>
            <a:r>
              <a:rPr lang="en-US" sz="1800" dirty="0"/>
              <a:t>You can do it!</a:t>
            </a:r>
          </a:p>
          <a:p>
            <a:pPr lvl="1"/>
            <a:r>
              <a:rPr lang="en-US" sz="1800" dirty="0"/>
              <a:t>OSU students are the best!</a:t>
            </a:r>
          </a:p>
          <a:p>
            <a:r>
              <a:rPr lang="en-US" sz="1800" dirty="0"/>
              <a:t>Enjoy the opportunity!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0EE42-95A7-AE47-9FF4-5B648762E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DEF71-07D2-5C49-9E9C-523B215CD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70" y="4777908"/>
            <a:ext cx="1257860" cy="176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91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F11049-09DD-9546-AD43-FFFC7F84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F0EABA-B67C-2249-B0BF-2607FD277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lab has three main objectives:</a:t>
            </a:r>
          </a:p>
          <a:p>
            <a:pPr lvl="1"/>
            <a:r>
              <a:rPr lang="en-US" dirty="0"/>
              <a:t>The first objective is to learn how to design a basic digital design and verify it using a testbench.</a:t>
            </a:r>
          </a:p>
          <a:p>
            <a:pPr lvl="1"/>
            <a:r>
              <a:rPr lang="en-US" dirty="0"/>
              <a:t>The next objective is to implement it on your DSDB board and compare it to what you get from simulation.</a:t>
            </a:r>
          </a:p>
          <a:p>
            <a:pPr lvl="1"/>
            <a:r>
              <a:rPr lang="en-US" dirty="0"/>
              <a:t>The last objective is to understand the lab structure and report.</a:t>
            </a:r>
          </a:p>
          <a:p>
            <a:r>
              <a:rPr lang="en-US" dirty="0"/>
              <a:t>History has indicated many people will wait – you </a:t>
            </a:r>
            <a:r>
              <a:rPr lang="en-US" u="sng" dirty="0"/>
              <a:t>cannot</a:t>
            </a:r>
            <a:r>
              <a:rPr lang="en-US" dirty="0"/>
              <a:t> complete any lab overnight, be forewarned. </a:t>
            </a:r>
          </a:p>
          <a:p>
            <a:pPr lvl="1"/>
            <a:r>
              <a:rPr lang="en-US" dirty="0"/>
              <a:t>We will revisit lab report later today.</a:t>
            </a:r>
          </a:p>
          <a:p>
            <a:pPr lvl="1"/>
            <a:r>
              <a:rPr lang="en-US" dirty="0"/>
              <a:t>Also, you probably cannot finish this lab in one lab session.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93ABC-0D7E-C946-941A-3B9E491C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6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FC56-D82E-9946-8DDD-3E53A7F0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keep in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920F5-7B5F-2646-8C01-DD4416F21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early and work with your partner to get things done quickly.</a:t>
            </a:r>
          </a:p>
          <a:p>
            <a:pPr lvl="1"/>
            <a:r>
              <a:rPr lang="en-US" dirty="0">
                <a:solidFill>
                  <a:srgbClr val="F68D36"/>
                </a:solidFill>
              </a:rPr>
              <a:t>Communication</a:t>
            </a:r>
            <a:r>
              <a:rPr lang="en-US" dirty="0"/>
              <a:t> is key to a good relationship.</a:t>
            </a:r>
          </a:p>
          <a:p>
            <a:pPr lvl="1"/>
            <a:r>
              <a:rPr lang="en-US" dirty="0"/>
              <a:t>Do not ask what I can do, just jump in and contribute even if you duplicate work.</a:t>
            </a:r>
          </a:p>
          <a:p>
            <a:r>
              <a:rPr lang="en-US" dirty="0"/>
              <a:t>Labs are due one week after the lab is complete.</a:t>
            </a:r>
          </a:p>
          <a:p>
            <a:pPr lvl="1"/>
            <a:r>
              <a:rPr lang="en-US" dirty="0"/>
              <a:t>For lab 0, this Friday February 4</a:t>
            </a:r>
          </a:p>
          <a:p>
            <a:r>
              <a:rPr lang="en-US" dirty="0"/>
              <a:t>Try to schedule the last week of lab for writing up your work, so you basically only have 2 weeks to complete this lab.</a:t>
            </a:r>
          </a:p>
          <a:p>
            <a:pPr lvl="1"/>
            <a:r>
              <a:rPr lang="en-US" dirty="0"/>
              <a:t>Back up often and work upwards (inverted pyramid).</a:t>
            </a:r>
          </a:p>
          <a:p>
            <a:pPr lvl="1"/>
            <a:r>
              <a:rPr lang="en-US" dirty="0"/>
              <a:t>Ask questions on slack or in person </a:t>
            </a:r>
            <a:r>
              <a:rPr lang="en-US" b="1" i="1" dirty="0"/>
              <a:t>early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Know we are here to help – post screenshots/questions on slack or stop by.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C736B-6205-0D41-980F-9384049E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84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CCD9B9-A189-684A-9C03-C0F87844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BC5E4B-A79F-5642-8E87-ABADF42AF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this laboratory, we will be using the ELVIS III board.</a:t>
            </a:r>
          </a:p>
          <a:p>
            <a:r>
              <a:rPr lang="en-US" dirty="0"/>
              <a:t>We have made most of it very simple if you follow the procedure and understand what is going on.</a:t>
            </a:r>
          </a:p>
          <a:p>
            <a:r>
              <a:rPr lang="en-US" dirty="0"/>
              <a:t>I have uploaded a version of the files that include a directory with the items you need to copy over to your working area once your </a:t>
            </a:r>
            <a:r>
              <a:rPr lang="en-US"/>
              <a:t>simulation works.</a:t>
            </a:r>
            <a:endParaRPr lang="en-US" dirty="0"/>
          </a:p>
          <a:p>
            <a:r>
              <a:rPr lang="en-US" dirty="0"/>
              <a:t>There is also simulation that I will demonstrate how to make sure this is working </a:t>
            </a:r>
            <a:r>
              <a:rPr lang="en-US" b="1" u="sng" dirty="0"/>
              <a:t>before</a:t>
            </a:r>
            <a:r>
              <a:rPr lang="en-US" dirty="0"/>
              <a:t> you go to the ELVIS board.</a:t>
            </a:r>
          </a:p>
          <a:p>
            <a:r>
              <a:rPr lang="en-US" dirty="0"/>
              <a:t>Make sure you have a DSDB board at your desk before you begin.</a:t>
            </a:r>
          </a:p>
          <a:p>
            <a:pPr lvl="1"/>
            <a:r>
              <a:rPr lang="en-US" dirty="0"/>
              <a:t>Ask your TA to install it, if its not there.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1A2D7-BB05-0E43-8744-0269D9BF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81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A729-B765-1747-B7F6-56977D44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DSDB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D83BF-1B54-5B4F-B39E-D6FA1772A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0B2433-4554-4A42-8B6B-217FC69E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" y="1828800"/>
            <a:ext cx="5065716" cy="4801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5174C8-2FE2-5D4C-8845-7F781D6A2A0C}"/>
              </a:ext>
            </a:extLst>
          </p:cNvPr>
          <p:cNvSpPr txBox="1"/>
          <p:nvPr/>
        </p:nvSpPr>
        <p:spPr>
          <a:xfrm>
            <a:off x="5410200" y="2132668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18: Zynq XC7Z020-1CLG484C with included Heat Sink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FA5E4-92D6-6645-9C93-8E4F97EE9C0D}"/>
              </a:ext>
            </a:extLst>
          </p:cNvPr>
          <p:cNvSpPr txBox="1"/>
          <p:nvPr/>
        </p:nvSpPr>
        <p:spPr>
          <a:xfrm>
            <a:off x="5486400" y="4058168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 FPGA pins are accessible via the DSDB board either through the schematic or attaching to the debugger</a:t>
            </a:r>
          </a:p>
        </p:txBody>
      </p:sp>
    </p:spTree>
    <p:extLst>
      <p:ext uri="{BB962C8B-B14F-4D97-AF65-F5344CB8AC3E}">
        <p14:creationId xmlns:p14="http://schemas.microsoft.com/office/powerpoint/2010/main" val="2708466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466" name="Group 2">
            <a:extLst>
              <a:ext uri="{FF2B5EF4-FFF2-40B4-BE49-F238E27FC236}">
                <a16:creationId xmlns:a16="http://schemas.microsoft.com/office/drawing/2014/main" id="{AA21E242-1312-1043-BA14-340BEEE6924C}"/>
              </a:ext>
            </a:extLst>
          </p:cNvPr>
          <p:cNvGrpSpPr>
            <a:grpSpLocks/>
          </p:cNvGrpSpPr>
          <p:nvPr/>
        </p:nvGrpSpPr>
        <p:grpSpPr bwMode="auto">
          <a:xfrm>
            <a:off x="4966570" y="1820971"/>
            <a:ext cx="3494762" cy="3494762"/>
            <a:chOff x="3172" y="940"/>
            <a:chExt cx="2232" cy="2232"/>
          </a:xfrm>
        </p:grpSpPr>
        <p:sp>
          <p:nvSpPr>
            <p:cNvPr id="318467" name="Rectangle 3" descr="50%">
              <a:extLst>
                <a:ext uri="{FF2B5EF4-FFF2-40B4-BE49-F238E27FC236}">
                  <a16:creationId xmlns:a16="http://schemas.microsoft.com/office/drawing/2014/main" id="{B32742A0-7348-F649-B878-9D504D894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4" y="1584"/>
              <a:ext cx="1808" cy="8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68" name="Rectangle 4" descr="50%">
              <a:extLst>
                <a:ext uri="{FF2B5EF4-FFF2-40B4-BE49-F238E27FC236}">
                  <a16:creationId xmlns:a16="http://schemas.microsoft.com/office/drawing/2014/main" id="{30020056-43A4-6141-B79D-E51CA316F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4" y="2016"/>
              <a:ext cx="1808" cy="8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69" name="Rectangle 5" descr="50%">
              <a:extLst>
                <a:ext uri="{FF2B5EF4-FFF2-40B4-BE49-F238E27FC236}">
                  <a16:creationId xmlns:a16="http://schemas.microsoft.com/office/drawing/2014/main" id="{5153D407-0F9F-D842-9845-F7253C97A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4" y="2448"/>
              <a:ext cx="1808" cy="8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70" name="Rectangle 6" descr="50%">
              <a:extLst>
                <a:ext uri="{FF2B5EF4-FFF2-40B4-BE49-F238E27FC236}">
                  <a16:creationId xmlns:a16="http://schemas.microsoft.com/office/drawing/2014/main" id="{176A15D4-4CF2-8040-A6E3-5CA473AEE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4" y="1152"/>
              <a:ext cx="1808" cy="8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71" name="Rectangle 7" descr="50%">
              <a:extLst>
                <a:ext uri="{FF2B5EF4-FFF2-40B4-BE49-F238E27FC236}">
                  <a16:creationId xmlns:a16="http://schemas.microsoft.com/office/drawing/2014/main" id="{6EADED43-C629-9047-B43B-4CC6E8960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4" y="2880"/>
              <a:ext cx="1808" cy="8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72" name="Rectangle 8" descr="50%">
              <a:extLst>
                <a:ext uri="{FF2B5EF4-FFF2-40B4-BE49-F238E27FC236}">
                  <a16:creationId xmlns:a16="http://schemas.microsoft.com/office/drawing/2014/main" id="{0E2140C8-32D3-7E43-8210-0E5CC8477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" y="1152"/>
              <a:ext cx="80" cy="180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73" name="Rectangle 9" descr="50%">
              <a:extLst>
                <a:ext uri="{FF2B5EF4-FFF2-40B4-BE49-F238E27FC236}">
                  <a16:creationId xmlns:a16="http://schemas.microsoft.com/office/drawing/2014/main" id="{92E36A33-7781-0F4E-9E8F-14011A352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4" y="1152"/>
              <a:ext cx="80" cy="180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74" name="Rectangle 10" descr="50%">
              <a:extLst>
                <a:ext uri="{FF2B5EF4-FFF2-40B4-BE49-F238E27FC236}">
                  <a16:creationId xmlns:a16="http://schemas.microsoft.com/office/drawing/2014/main" id="{405D4FF1-D461-8C4B-8881-C79AE1E69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" y="1152"/>
              <a:ext cx="80" cy="180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75" name="Rectangle 11" descr="50%">
              <a:extLst>
                <a:ext uri="{FF2B5EF4-FFF2-40B4-BE49-F238E27FC236}">
                  <a16:creationId xmlns:a16="http://schemas.microsoft.com/office/drawing/2014/main" id="{A59CFF19-989E-154D-AA8E-0F9865223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0" y="1152"/>
              <a:ext cx="80" cy="180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76" name="Rectangle 12" descr="50%">
              <a:extLst>
                <a:ext uri="{FF2B5EF4-FFF2-40B4-BE49-F238E27FC236}">
                  <a16:creationId xmlns:a16="http://schemas.microsoft.com/office/drawing/2014/main" id="{E0E53890-5381-2A4E-8FE4-3671C8496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2" y="1152"/>
              <a:ext cx="80" cy="180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77" name="Rectangle 13">
              <a:extLst>
                <a:ext uri="{FF2B5EF4-FFF2-40B4-BE49-F238E27FC236}">
                  <a16:creationId xmlns:a16="http://schemas.microsoft.com/office/drawing/2014/main" id="{EEB777AF-EAA2-0B43-A21D-A90F840A8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940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78" name="Rectangle 14">
              <a:extLst>
                <a:ext uri="{FF2B5EF4-FFF2-40B4-BE49-F238E27FC236}">
                  <a16:creationId xmlns:a16="http://schemas.microsoft.com/office/drawing/2014/main" id="{D7D08DCA-31E2-8843-BAF7-799669676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8" y="940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79" name="Rectangle 15">
              <a:extLst>
                <a:ext uri="{FF2B5EF4-FFF2-40B4-BE49-F238E27FC236}">
                  <a16:creationId xmlns:a16="http://schemas.microsoft.com/office/drawing/2014/main" id="{C74611F6-9C70-BF46-85A2-66CF2E574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4" y="940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80" name="Rectangle 16">
              <a:extLst>
                <a:ext uri="{FF2B5EF4-FFF2-40B4-BE49-F238E27FC236}">
                  <a16:creationId xmlns:a16="http://schemas.microsoft.com/office/drawing/2014/main" id="{89A529C9-99AC-7F43-BEC6-13FF41320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2" y="940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81" name="Rectangle 17">
              <a:extLst>
                <a:ext uri="{FF2B5EF4-FFF2-40B4-BE49-F238E27FC236}">
                  <a16:creationId xmlns:a16="http://schemas.microsoft.com/office/drawing/2014/main" id="{771EE6A9-27F9-2044-84BE-1B629D97D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" y="940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82" name="Rectangle 18">
              <a:extLst>
                <a:ext uri="{FF2B5EF4-FFF2-40B4-BE49-F238E27FC236}">
                  <a16:creationId xmlns:a16="http://schemas.microsoft.com/office/drawing/2014/main" id="{859A3C71-C985-1D46-910D-2BFBD0FFF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4" y="940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83" name="Rectangle 19">
              <a:extLst>
                <a:ext uri="{FF2B5EF4-FFF2-40B4-BE49-F238E27FC236}">
                  <a16:creationId xmlns:a16="http://schemas.microsoft.com/office/drawing/2014/main" id="{4E54B721-AD96-0046-9695-E1D99BF7F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940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84" name="Rectangle 20">
              <a:extLst>
                <a:ext uri="{FF2B5EF4-FFF2-40B4-BE49-F238E27FC236}">
                  <a16:creationId xmlns:a16="http://schemas.microsoft.com/office/drawing/2014/main" id="{BABB549A-D5A8-0F4C-B621-676249196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" y="940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85" name="Rectangle 21">
              <a:extLst>
                <a:ext uri="{FF2B5EF4-FFF2-40B4-BE49-F238E27FC236}">
                  <a16:creationId xmlns:a16="http://schemas.microsoft.com/office/drawing/2014/main" id="{1AD851E1-0DEF-EB4C-9FF7-A609115E6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4" y="940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86" name="Rectangle 22">
              <a:extLst>
                <a:ext uri="{FF2B5EF4-FFF2-40B4-BE49-F238E27FC236}">
                  <a16:creationId xmlns:a16="http://schemas.microsoft.com/office/drawing/2014/main" id="{5FE70481-B823-374E-B942-EBA0D91C7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" y="940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87" name="Rectangle 23">
              <a:extLst>
                <a:ext uri="{FF2B5EF4-FFF2-40B4-BE49-F238E27FC236}">
                  <a16:creationId xmlns:a16="http://schemas.microsoft.com/office/drawing/2014/main" id="{535EA538-4D11-A94D-98B8-8C0EA9E6D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1156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88" name="Rectangle 24">
              <a:extLst>
                <a:ext uri="{FF2B5EF4-FFF2-40B4-BE49-F238E27FC236}">
                  <a16:creationId xmlns:a16="http://schemas.microsoft.com/office/drawing/2014/main" id="{2B946B3C-AF5C-EF46-BBB4-A631956DC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1372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89" name="Rectangle 25">
              <a:extLst>
                <a:ext uri="{FF2B5EF4-FFF2-40B4-BE49-F238E27FC236}">
                  <a16:creationId xmlns:a16="http://schemas.microsoft.com/office/drawing/2014/main" id="{F9AA4EDC-AF2E-1F4F-A199-18BEAE412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1660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90" name="Rectangle 26">
              <a:extLst>
                <a:ext uri="{FF2B5EF4-FFF2-40B4-BE49-F238E27FC236}">
                  <a16:creationId xmlns:a16="http://schemas.microsoft.com/office/drawing/2014/main" id="{5B38CED4-BB40-324C-911A-3B8FC7AA7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1876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91" name="Rectangle 27">
              <a:extLst>
                <a:ext uri="{FF2B5EF4-FFF2-40B4-BE49-F238E27FC236}">
                  <a16:creationId xmlns:a16="http://schemas.microsoft.com/office/drawing/2014/main" id="{5E1B66F1-CAEA-0641-9C0A-FB1CEBAA6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2092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92" name="Rectangle 28">
              <a:extLst>
                <a:ext uri="{FF2B5EF4-FFF2-40B4-BE49-F238E27FC236}">
                  <a16:creationId xmlns:a16="http://schemas.microsoft.com/office/drawing/2014/main" id="{BE7249BF-AE21-CF4F-87AE-0A541A29B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2308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93" name="Rectangle 29">
              <a:extLst>
                <a:ext uri="{FF2B5EF4-FFF2-40B4-BE49-F238E27FC236}">
                  <a16:creationId xmlns:a16="http://schemas.microsoft.com/office/drawing/2014/main" id="{75B97969-004F-F948-8F0D-11A63A4D7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2596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94" name="Rectangle 30">
              <a:extLst>
                <a:ext uri="{FF2B5EF4-FFF2-40B4-BE49-F238E27FC236}">
                  <a16:creationId xmlns:a16="http://schemas.microsoft.com/office/drawing/2014/main" id="{9FD22E94-628C-2C4C-890E-98437F340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2812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95" name="Rectangle 31">
              <a:extLst>
                <a:ext uri="{FF2B5EF4-FFF2-40B4-BE49-F238E27FC236}">
                  <a16:creationId xmlns:a16="http://schemas.microsoft.com/office/drawing/2014/main" id="{0A67D7D1-CF12-334E-BEED-4BF1C2720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3028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96" name="Rectangle 32">
              <a:extLst>
                <a:ext uri="{FF2B5EF4-FFF2-40B4-BE49-F238E27FC236}">
                  <a16:creationId xmlns:a16="http://schemas.microsoft.com/office/drawing/2014/main" id="{A925BF5D-F742-7D4A-BE11-12681413C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8" y="3028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97" name="Rectangle 33">
              <a:extLst>
                <a:ext uri="{FF2B5EF4-FFF2-40B4-BE49-F238E27FC236}">
                  <a16:creationId xmlns:a16="http://schemas.microsoft.com/office/drawing/2014/main" id="{0C65BF4D-9DB3-CE4B-AAEF-4F921B859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4" y="3028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98" name="Rectangle 34">
              <a:extLst>
                <a:ext uri="{FF2B5EF4-FFF2-40B4-BE49-F238E27FC236}">
                  <a16:creationId xmlns:a16="http://schemas.microsoft.com/office/drawing/2014/main" id="{69AB3317-2195-9D45-8B33-FF57DDDAE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2" y="3028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499" name="Rectangle 35">
              <a:extLst>
                <a:ext uri="{FF2B5EF4-FFF2-40B4-BE49-F238E27FC236}">
                  <a16:creationId xmlns:a16="http://schemas.microsoft.com/office/drawing/2014/main" id="{3AF8D655-A369-A94D-83EE-12D02B242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" y="3028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00" name="Rectangle 36">
              <a:extLst>
                <a:ext uri="{FF2B5EF4-FFF2-40B4-BE49-F238E27FC236}">
                  <a16:creationId xmlns:a16="http://schemas.microsoft.com/office/drawing/2014/main" id="{00042C3A-FCBC-E34A-9726-9BC041529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4" y="3028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01" name="Rectangle 37">
              <a:extLst>
                <a:ext uri="{FF2B5EF4-FFF2-40B4-BE49-F238E27FC236}">
                  <a16:creationId xmlns:a16="http://schemas.microsoft.com/office/drawing/2014/main" id="{B6014692-D681-C247-A51C-72AED93B6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3028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02" name="Rectangle 38">
              <a:extLst>
                <a:ext uri="{FF2B5EF4-FFF2-40B4-BE49-F238E27FC236}">
                  <a16:creationId xmlns:a16="http://schemas.microsoft.com/office/drawing/2014/main" id="{2260D9F8-9F30-704D-8107-EA38F18B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" y="3028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03" name="Rectangle 39">
              <a:extLst>
                <a:ext uri="{FF2B5EF4-FFF2-40B4-BE49-F238E27FC236}">
                  <a16:creationId xmlns:a16="http://schemas.microsoft.com/office/drawing/2014/main" id="{66610D35-7B00-C945-B20B-F9F2A9404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4" y="3028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04" name="Rectangle 40">
              <a:extLst>
                <a:ext uri="{FF2B5EF4-FFF2-40B4-BE49-F238E27FC236}">
                  <a16:creationId xmlns:a16="http://schemas.microsoft.com/office/drawing/2014/main" id="{E1D86EF7-9137-7C40-855A-E605173F6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" y="3028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05" name="Rectangle 41">
              <a:extLst>
                <a:ext uri="{FF2B5EF4-FFF2-40B4-BE49-F238E27FC236}">
                  <a16:creationId xmlns:a16="http://schemas.microsoft.com/office/drawing/2014/main" id="{039119B3-FB02-2F4C-942C-E759EDB21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" y="1156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06" name="Rectangle 42">
              <a:extLst>
                <a:ext uri="{FF2B5EF4-FFF2-40B4-BE49-F238E27FC236}">
                  <a16:creationId xmlns:a16="http://schemas.microsoft.com/office/drawing/2014/main" id="{DB6FDCBB-AA88-984D-912E-131AAF5BC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" y="1372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07" name="Rectangle 43">
              <a:extLst>
                <a:ext uri="{FF2B5EF4-FFF2-40B4-BE49-F238E27FC236}">
                  <a16:creationId xmlns:a16="http://schemas.microsoft.com/office/drawing/2014/main" id="{B53AA702-6ACF-4940-933D-E39BFCB32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" y="1660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08" name="Rectangle 44">
              <a:extLst>
                <a:ext uri="{FF2B5EF4-FFF2-40B4-BE49-F238E27FC236}">
                  <a16:creationId xmlns:a16="http://schemas.microsoft.com/office/drawing/2014/main" id="{A92A7D74-C2B2-F44F-A6F7-3980190A4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" y="1876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09" name="Rectangle 45">
              <a:extLst>
                <a:ext uri="{FF2B5EF4-FFF2-40B4-BE49-F238E27FC236}">
                  <a16:creationId xmlns:a16="http://schemas.microsoft.com/office/drawing/2014/main" id="{0089F26B-CAAB-764B-A54E-879A0A37A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" y="2092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10" name="Rectangle 46">
              <a:extLst>
                <a:ext uri="{FF2B5EF4-FFF2-40B4-BE49-F238E27FC236}">
                  <a16:creationId xmlns:a16="http://schemas.microsoft.com/office/drawing/2014/main" id="{D40136F9-078E-0148-A224-202542B2C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" y="2308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11" name="Rectangle 47">
              <a:extLst>
                <a:ext uri="{FF2B5EF4-FFF2-40B4-BE49-F238E27FC236}">
                  <a16:creationId xmlns:a16="http://schemas.microsoft.com/office/drawing/2014/main" id="{5203AF9F-041C-4C45-B9F3-BB133535A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" y="2596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12" name="Rectangle 48">
              <a:extLst>
                <a:ext uri="{FF2B5EF4-FFF2-40B4-BE49-F238E27FC236}">
                  <a16:creationId xmlns:a16="http://schemas.microsoft.com/office/drawing/2014/main" id="{3EED7520-95CF-F341-8113-0FAAADD56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" y="2812"/>
              <a:ext cx="14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grpSp>
          <p:nvGrpSpPr>
            <p:cNvPr id="318513" name="Group 49">
              <a:extLst>
                <a:ext uri="{FF2B5EF4-FFF2-40B4-BE49-F238E27FC236}">
                  <a16:creationId xmlns:a16="http://schemas.microsoft.com/office/drawing/2014/main" id="{E14CCF2D-B438-D947-B45D-47802E0BCC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4" y="1220"/>
              <a:ext cx="360" cy="360"/>
              <a:chOff x="3884" y="1220"/>
              <a:chExt cx="360" cy="360"/>
            </a:xfrm>
          </p:grpSpPr>
          <p:sp>
            <p:nvSpPr>
              <p:cNvPr id="318514" name="Rectangle 50">
                <a:extLst>
                  <a:ext uri="{FF2B5EF4-FFF2-40B4-BE49-F238E27FC236}">
                    <a16:creationId xmlns:a16="http://schemas.microsoft.com/office/drawing/2014/main" id="{B57DEE50-9FE6-0540-BFE7-7BDDF948C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4" y="1300"/>
                <a:ext cx="216" cy="21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15" name="Line 51">
                <a:extLst>
                  <a:ext uri="{FF2B5EF4-FFF2-40B4-BE49-F238E27FC236}">
                    <a16:creationId xmlns:a16="http://schemas.microsoft.com/office/drawing/2014/main" id="{F3CD88BC-9720-8F4C-8873-9BD75ED10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32" y="1220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16" name="Line 52">
                <a:extLst>
                  <a:ext uri="{FF2B5EF4-FFF2-40B4-BE49-F238E27FC236}">
                    <a16:creationId xmlns:a16="http://schemas.microsoft.com/office/drawing/2014/main" id="{91EB179A-D3BC-F049-8317-EE438A2A39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04" y="1220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17" name="Line 53">
                <a:extLst>
                  <a:ext uri="{FF2B5EF4-FFF2-40B4-BE49-F238E27FC236}">
                    <a16:creationId xmlns:a16="http://schemas.microsoft.com/office/drawing/2014/main" id="{A1DE9A84-C665-C747-B3FC-C604B003E9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0" y="1368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18" name="Line 54">
                <a:extLst>
                  <a:ext uri="{FF2B5EF4-FFF2-40B4-BE49-F238E27FC236}">
                    <a16:creationId xmlns:a16="http://schemas.microsoft.com/office/drawing/2014/main" id="{E157E986-B82B-1F4E-8555-8EA80CF0F2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0" y="1440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19" name="Line 55">
                <a:extLst>
                  <a:ext uri="{FF2B5EF4-FFF2-40B4-BE49-F238E27FC236}">
                    <a16:creationId xmlns:a16="http://schemas.microsoft.com/office/drawing/2014/main" id="{1BE8271A-EBEA-9244-9267-32F25C0DAA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4" y="1516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20" name="Line 56">
                <a:extLst>
                  <a:ext uri="{FF2B5EF4-FFF2-40B4-BE49-F238E27FC236}">
                    <a16:creationId xmlns:a16="http://schemas.microsoft.com/office/drawing/2014/main" id="{38F481CF-D9C5-FE43-842A-C9B0AA7119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1516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21" name="Line 57">
                <a:extLst>
                  <a:ext uri="{FF2B5EF4-FFF2-40B4-BE49-F238E27FC236}">
                    <a16:creationId xmlns:a16="http://schemas.microsoft.com/office/drawing/2014/main" id="{E671029B-4184-8147-9844-6785EA351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84" y="1440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22" name="Line 58">
                <a:extLst>
                  <a:ext uri="{FF2B5EF4-FFF2-40B4-BE49-F238E27FC236}">
                    <a16:creationId xmlns:a16="http://schemas.microsoft.com/office/drawing/2014/main" id="{06E288C3-F4B9-2A48-913D-3913FF22F6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84" y="1368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</p:grpSp>
        <p:sp>
          <p:nvSpPr>
            <p:cNvPr id="318523" name="Line 59">
              <a:extLst>
                <a:ext uri="{FF2B5EF4-FFF2-40B4-BE49-F238E27FC236}">
                  <a16:creationId xmlns:a16="http://schemas.microsoft.com/office/drawing/2014/main" id="{3E14842A-3115-934F-B86C-00365BE2C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1084"/>
              <a:ext cx="0" cy="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24" name="Line 60">
              <a:extLst>
                <a:ext uri="{FF2B5EF4-FFF2-40B4-BE49-F238E27FC236}">
                  <a16:creationId xmlns:a16="http://schemas.microsoft.com/office/drawing/2014/main" id="{395112BC-BC68-A346-A237-213EF31E5F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084"/>
              <a:ext cx="0" cy="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25" name="Line 61">
              <a:extLst>
                <a:ext uri="{FF2B5EF4-FFF2-40B4-BE49-F238E27FC236}">
                  <a16:creationId xmlns:a16="http://schemas.microsoft.com/office/drawing/2014/main" id="{0445032C-7CAD-B34F-A5B5-62C3491695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6" y="1440"/>
              <a:ext cx="6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26" name="Line 62">
              <a:extLst>
                <a:ext uri="{FF2B5EF4-FFF2-40B4-BE49-F238E27FC236}">
                  <a16:creationId xmlns:a16="http://schemas.microsoft.com/office/drawing/2014/main" id="{319B6335-2B3E-9440-90D3-3CA801244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6" y="1224"/>
              <a:ext cx="6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27" name="Line 63">
              <a:extLst>
                <a:ext uri="{FF2B5EF4-FFF2-40B4-BE49-F238E27FC236}">
                  <a16:creationId xmlns:a16="http://schemas.microsoft.com/office/drawing/2014/main" id="{A5DFB6AC-A5D1-EB45-874C-D0874F1247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6" y="1728"/>
              <a:ext cx="6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28" name="Line 64">
              <a:extLst>
                <a:ext uri="{FF2B5EF4-FFF2-40B4-BE49-F238E27FC236}">
                  <a16:creationId xmlns:a16="http://schemas.microsoft.com/office/drawing/2014/main" id="{F9D1DDEF-FABA-FC4D-B6DD-138814D2C0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6" y="1944"/>
              <a:ext cx="6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29" name="Line 65">
              <a:extLst>
                <a:ext uri="{FF2B5EF4-FFF2-40B4-BE49-F238E27FC236}">
                  <a16:creationId xmlns:a16="http://schemas.microsoft.com/office/drawing/2014/main" id="{5A87CAE2-5E3C-6847-9E7A-F818984A26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6" y="2160"/>
              <a:ext cx="6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30" name="Line 66">
              <a:extLst>
                <a:ext uri="{FF2B5EF4-FFF2-40B4-BE49-F238E27FC236}">
                  <a16:creationId xmlns:a16="http://schemas.microsoft.com/office/drawing/2014/main" id="{C8E0B6AD-6712-3B47-A560-66B77D2958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6" y="2376"/>
              <a:ext cx="6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31" name="Line 67">
              <a:extLst>
                <a:ext uri="{FF2B5EF4-FFF2-40B4-BE49-F238E27FC236}">
                  <a16:creationId xmlns:a16="http://schemas.microsoft.com/office/drawing/2014/main" id="{1D255AC6-FF37-B24B-B0AB-34A103FD68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6" y="2664"/>
              <a:ext cx="6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32" name="Line 68">
              <a:extLst>
                <a:ext uri="{FF2B5EF4-FFF2-40B4-BE49-F238E27FC236}">
                  <a16:creationId xmlns:a16="http://schemas.microsoft.com/office/drawing/2014/main" id="{1C0C5C33-E48A-F046-805A-AE1B0CBAA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6" y="2880"/>
              <a:ext cx="6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33" name="Line 69">
              <a:extLst>
                <a:ext uri="{FF2B5EF4-FFF2-40B4-BE49-F238E27FC236}">
                  <a16:creationId xmlns:a16="http://schemas.microsoft.com/office/drawing/2014/main" id="{464B6757-675E-A24F-AD42-6165EC4F7B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6" y="2948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34" name="Line 70">
              <a:extLst>
                <a:ext uri="{FF2B5EF4-FFF2-40B4-BE49-F238E27FC236}">
                  <a16:creationId xmlns:a16="http://schemas.microsoft.com/office/drawing/2014/main" id="{1545CE52-FF23-3845-B49D-3597FF826F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2" y="2948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35" name="Line 71">
              <a:extLst>
                <a:ext uri="{FF2B5EF4-FFF2-40B4-BE49-F238E27FC236}">
                  <a16:creationId xmlns:a16="http://schemas.microsoft.com/office/drawing/2014/main" id="{73AB6414-1C87-0D42-AFA4-8BA91D145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" y="2948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36" name="Line 72">
              <a:extLst>
                <a:ext uri="{FF2B5EF4-FFF2-40B4-BE49-F238E27FC236}">
                  <a16:creationId xmlns:a16="http://schemas.microsoft.com/office/drawing/2014/main" id="{AF191848-B710-3C47-AC56-30B6ED514A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76" y="2948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37" name="Line 73">
              <a:extLst>
                <a:ext uri="{FF2B5EF4-FFF2-40B4-BE49-F238E27FC236}">
                  <a16:creationId xmlns:a16="http://schemas.microsoft.com/office/drawing/2014/main" id="{1B7F1042-82BD-7D47-9835-28AF75BE8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92" y="2948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38" name="Line 74">
              <a:extLst>
                <a:ext uri="{FF2B5EF4-FFF2-40B4-BE49-F238E27FC236}">
                  <a16:creationId xmlns:a16="http://schemas.microsoft.com/office/drawing/2014/main" id="{015173BD-865E-8C40-9574-54A03F8C1E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08" y="2948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39" name="Line 75">
              <a:extLst>
                <a:ext uri="{FF2B5EF4-FFF2-40B4-BE49-F238E27FC236}">
                  <a16:creationId xmlns:a16="http://schemas.microsoft.com/office/drawing/2014/main" id="{6AA4FA7A-2024-B241-B32A-55EFDD7FA9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96" y="2948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40" name="Line 76">
              <a:extLst>
                <a:ext uri="{FF2B5EF4-FFF2-40B4-BE49-F238E27FC236}">
                  <a16:creationId xmlns:a16="http://schemas.microsoft.com/office/drawing/2014/main" id="{299777AE-9AC7-114F-B7FC-7CEE9596FA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12" y="2948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41" name="Line 77">
              <a:extLst>
                <a:ext uri="{FF2B5EF4-FFF2-40B4-BE49-F238E27FC236}">
                  <a16:creationId xmlns:a16="http://schemas.microsoft.com/office/drawing/2014/main" id="{5BEB1E6B-5F3D-0542-94F9-FEE501FC96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80" y="2880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42" name="Line 78">
              <a:extLst>
                <a:ext uri="{FF2B5EF4-FFF2-40B4-BE49-F238E27FC236}">
                  <a16:creationId xmlns:a16="http://schemas.microsoft.com/office/drawing/2014/main" id="{A49F0BE2-E0DD-644F-A9A8-010B3D3020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80" y="266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43" name="Line 79">
              <a:extLst>
                <a:ext uri="{FF2B5EF4-FFF2-40B4-BE49-F238E27FC236}">
                  <a16:creationId xmlns:a16="http://schemas.microsoft.com/office/drawing/2014/main" id="{5FC8C885-8141-C14B-87D1-342D13D324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80" y="2376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44" name="Line 80">
              <a:extLst>
                <a:ext uri="{FF2B5EF4-FFF2-40B4-BE49-F238E27FC236}">
                  <a16:creationId xmlns:a16="http://schemas.microsoft.com/office/drawing/2014/main" id="{0ACAEDE0-FC0B-B54D-AAE8-F350CFE85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80" y="2160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45" name="Line 81">
              <a:extLst>
                <a:ext uri="{FF2B5EF4-FFF2-40B4-BE49-F238E27FC236}">
                  <a16:creationId xmlns:a16="http://schemas.microsoft.com/office/drawing/2014/main" id="{D52697C4-DEF9-B246-A61A-44DE28265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80" y="194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46" name="Line 82">
              <a:extLst>
                <a:ext uri="{FF2B5EF4-FFF2-40B4-BE49-F238E27FC236}">
                  <a16:creationId xmlns:a16="http://schemas.microsoft.com/office/drawing/2014/main" id="{4F9AE675-C2D6-644D-BA45-0FC6FC7F23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80" y="1728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47" name="Line 83">
              <a:extLst>
                <a:ext uri="{FF2B5EF4-FFF2-40B4-BE49-F238E27FC236}">
                  <a16:creationId xmlns:a16="http://schemas.microsoft.com/office/drawing/2014/main" id="{BD02FA68-EE7A-8F48-85F4-D269E740D5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80" y="1440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48" name="Line 84">
              <a:extLst>
                <a:ext uri="{FF2B5EF4-FFF2-40B4-BE49-F238E27FC236}">
                  <a16:creationId xmlns:a16="http://schemas.microsoft.com/office/drawing/2014/main" id="{8A6C1F35-D205-6249-9C0B-8D274BB9A8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80" y="122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49" name="Line 85">
              <a:extLst>
                <a:ext uri="{FF2B5EF4-FFF2-40B4-BE49-F238E27FC236}">
                  <a16:creationId xmlns:a16="http://schemas.microsoft.com/office/drawing/2014/main" id="{0DCF290A-B4F0-E045-B115-850922948A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2" y="1084"/>
              <a:ext cx="0" cy="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50" name="Line 86">
              <a:extLst>
                <a:ext uri="{FF2B5EF4-FFF2-40B4-BE49-F238E27FC236}">
                  <a16:creationId xmlns:a16="http://schemas.microsoft.com/office/drawing/2014/main" id="{88F16D18-E12C-284C-8C21-6F0E0074CE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6" y="1084"/>
              <a:ext cx="0" cy="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51" name="Line 87">
              <a:extLst>
                <a:ext uri="{FF2B5EF4-FFF2-40B4-BE49-F238E27FC236}">
                  <a16:creationId xmlns:a16="http://schemas.microsoft.com/office/drawing/2014/main" id="{F7698409-E032-F944-AE4A-EFBD59F17F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8" y="1084"/>
              <a:ext cx="0" cy="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52" name="Line 88">
              <a:extLst>
                <a:ext uri="{FF2B5EF4-FFF2-40B4-BE49-F238E27FC236}">
                  <a16:creationId xmlns:a16="http://schemas.microsoft.com/office/drawing/2014/main" id="{3F49DEA2-667D-F541-ABC2-491FCD35C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2" y="1084"/>
              <a:ext cx="0" cy="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53" name="Line 89">
              <a:extLst>
                <a:ext uri="{FF2B5EF4-FFF2-40B4-BE49-F238E27FC236}">
                  <a16:creationId xmlns:a16="http://schemas.microsoft.com/office/drawing/2014/main" id="{26906E64-1034-6447-9D01-94D902A539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2" y="1084"/>
              <a:ext cx="0" cy="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sp>
          <p:nvSpPr>
            <p:cNvPr id="318554" name="Line 90">
              <a:extLst>
                <a:ext uri="{FF2B5EF4-FFF2-40B4-BE49-F238E27FC236}">
                  <a16:creationId xmlns:a16="http://schemas.microsoft.com/office/drawing/2014/main" id="{B240E516-4EF5-8A4D-9FFF-8C1AEE237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1084"/>
              <a:ext cx="0" cy="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75"/>
            </a:p>
          </p:txBody>
        </p:sp>
        <p:grpSp>
          <p:nvGrpSpPr>
            <p:cNvPr id="318555" name="Group 91">
              <a:extLst>
                <a:ext uri="{FF2B5EF4-FFF2-40B4-BE49-F238E27FC236}">
                  <a16:creationId xmlns:a16="http://schemas.microsoft.com/office/drawing/2014/main" id="{F69BE7FC-EF5B-7E48-856D-5388455223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" y="1220"/>
              <a:ext cx="360" cy="360"/>
              <a:chOff x="3452" y="1220"/>
              <a:chExt cx="360" cy="360"/>
            </a:xfrm>
          </p:grpSpPr>
          <p:sp>
            <p:nvSpPr>
              <p:cNvPr id="318556" name="Rectangle 92">
                <a:extLst>
                  <a:ext uri="{FF2B5EF4-FFF2-40B4-BE49-F238E27FC236}">
                    <a16:creationId xmlns:a16="http://schemas.microsoft.com/office/drawing/2014/main" id="{8EAC163C-6C70-6F4F-BB31-397708BD9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" y="1300"/>
                <a:ext cx="216" cy="21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57" name="Line 93">
                <a:extLst>
                  <a:ext uri="{FF2B5EF4-FFF2-40B4-BE49-F238E27FC236}">
                    <a16:creationId xmlns:a16="http://schemas.microsoft.com/office/drawing/2014/main" id="{94EA543E-00EB-D343-ABE8-70571B0ED1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0" y="1220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58" name="Line 94">
                <a:extLst>
                  <a:ext uri="{FF2B5EF4-FFF2-40B4-BE49-F238E27FC236}">
                    <a16:creationId xmlns:a16="http://schemas.microsoft.com/office/drawing/2014/main" id="{42DDDF76-38C6-6D40-B64A-4952FB3235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72" y="1220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59" name="Line 95">
                <a:extLst>
                  <a:ext uri="{FF2B5EF4-FFF2-40B4-BE49-F238E27FC236}">
                    <a16:creationId xmlns:a16="http://schemas.microsoft.com/office/drawing/2014/main" id="{4861191B-9422-AD46-A52C-311FDD6018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368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60" name="Line 96">
                <a:extLst>
                  <a:ext uri="{FF2B5EF4-FFF2-40B4-BE49-F238E27FC236}">
                    <a16:creationId xmlns:a16="http://schemas.microsoft.com/office/drawing/2014/main" id="{A3F248A0-28CA-7E46-915C-1883A9E3DC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440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61" name="Line 97">
                <a:extLst>
                  <a:ext uri="{FF2B5EF4-FFF2-40B4-BE49-F238E27FC236}">
                    <a16:creationId xmlns:a16="http://schemas.microsoft.com/office/drawing/2014/main" id="{08FA0359-8051-2042-951A-08E6A05F3B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2" y="1516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62" name="Line 98">
                <a:extLst>
                  <a:ext uri="{FF2B5EF4-FFF2-40B4-BE49-F238E27FC236}">
                    <a16:creationId xmlns:a16="http://schemas.microsoft.com/office/drawing/2014/main" id="{AA4A8D82-AE05-5746-93B6-6E4103F2A4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516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63" name="Line 99">
                <a:extLst>
                  <a:ext uri="{FF2B5EF4-FFF2-40B4-BE49-F238E27FC236}">
                    <a16:creationId xmlns:a16="http://schemas.microsoft.com/office/drawing/2014/main" id="{2A629258-26CF-DA42-9A36-AA63C2CFE3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52" y="1440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64" name="Line 100">
                <a:extLst>
                  <a:ext uri="{FF2B5EF4-FFF2-40B4-BE49-F238E27FC236}">
                    <a16:creationId xmlns:a16="http://schemas.microsoft.com/office/drawing/2014/main" id="{E22E8F1F-B0E3-BE4C-AA36-65E6EACA6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52" y="1368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</p:grpSp>
        <p:grpSp>
          <p:nvGrpSpPr>
            <p:cNvPr id="318565" name="Group 101">
              <a:extLst>
                <a:ext uri="{FF2B5EF4-FFF2-40B4-BE49-F238E27FC236}">
                  <a16:creationId xmlns:a16="http://schemas.microsoft.com/office/drawing/2014/main" id="{FAB2737E-0620-6D4C-B10B-E6A8B642C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8" y="1220"/>
              <a:ext cx="360" cy="360"/>
              <a:chOff x="4748" y="1220"/>
              <a:chExt cx="360" cy="360"/>
            </a:xfrm>
          </p:grpSpPr>
          <p:sp>
            <p:nvSpPr>
              <p:cNvPr id="318566" name="Rectangle 102">
                <a:extLst>
                  <a:ext uri="{FF2B5EF4-FFF2-40B4-BE49-F238E27FC236}">
                    <a16:creationId xmlns:a16="http://schemas.microsoft.com/office/drawing/2014/main" id="{8B3EF03E-9F1C-FE48-B54F-B269F2455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8" y="1300"/>
                <a:ext cx="216" cy="21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67" name="Line 103">
                <a:extLst>
                  <a:ext uri="{FF2B5EF4-FFF2-40B4-BE49-F238E27FC236}">
                    <a16:creationId xmlns:a16="http://schemas.microsoft.com/office/drawing/2014/main" id="{5F5854B2-DE73-0A43-91D8-444A0C745A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96" y="1220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68" name="Line 104">
                <a:extLst>
                  <a:ext uri="{FF2B5EF4-FFF2-40B4-BE49-F238E27FC236}">
                    <a16:creationId xmlns:a16="http://schemas.microsoft.com/office/drawing/2014/main" id="{C8408B72-0ADE-744A-865F-155D6847E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68" y="1220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69" name="Line 105">
                <a:extLst>
                  <a:ext uri="{FF2B5EF4-FFF2-40B4-BE49-F238E27FC236}">
                    <a16:creationId xmlns:a16="http://schemas.microsoft.com/office/drawing/2014/main" id="{F4DD650E-6A05-7B40-BE11-26C31310AB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4" y="1368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70" name="Line 106">
                <a:extLst>
                  <a:ext uri="{FF2B5EF4-FFF2-40B4-BE49-F238E27FC236}">
                    <a16:creationId xmlns:a16="http://schemas.microsoft.com/office/drawing/2014/main" id="{8B73FF1B-8320-3241-83BA-CC76FDC20D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4" y="1440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71" name="Line 107">
                <a:extLst>
                  <a:ext uri="{FF2B5EF4-FFF2-40B4-BE49-F238E27FC236}">
                    <a16:creationId xmlns:a16="http://schemas.microsoft.com/office/drawing/2014/main" id="{1D8CD901-AA29-4940-835B-9EBCF0407B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8" y="1516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72" name="Line 108">
                <a:extLst>
                  <a:ext uri="{FF2B5EF4-FFF2-40B4-BE49-F238E27FC236}">
                    <a16:creationId xmlns:a16="http://schemas.microsoft.com/office/drawing/2014/main" id="{342C2518-3D55-EF4B-9F69-0BA8CE7AB9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6" y="1516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73" name="Line 109">
                <a:extLst>
                  <a:ext uri="{FF2B5EF4-FFF2-40B4-BE49-F238E27FC236}">
                    <a16:creationId xmlns:a16="http://schemas.microsoft.com/office/drawing/2014/main" id="{9AAB2063-497A-604B-A10A-BA5350D288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48" y="1440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74" name="Line 110">
                <a:extLst>
                  <a:ext uri="{FF2B5EF4-FFF2-40B4-BE49-F238E27FC236}">
                    <a16:creationId xmlns:a16="http://schemas.microsoft.com/office/drawing/2014/main" id="{F0E6DD56-D819-B84C-9A28-799B2CABEB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48" y="1368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</p:grpSp>
        <p:grpSp>
          <p:nvGrpSpPr>
            <p:cNvPr id="318575" name="Group 111">
              <a:extLst>
                <a:ext uri="{FF2B5EF4-FFF2-40B4-BE49-F238E27FC236}">
                  <a16:creationId xmlns:a16="http://schemas.microsoft.com/office/drawing/2014/main" id="{8E6E78D1-3A86-0340-A5B1-2CC4AA805C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6" y="1220"/>
              <a:ext cx="360" cy="360"/>
              <a:chOff x="4316" y="1220"/>
              <a:chExt cx="360" cy="360"/>
            </a:xfrm>
          </p:grpSpPr>
          <p:sp>
            <p:nvSpPr>
              <p:cNvPr id="318576" name="Rectangle 112">
                <a:extLst>
                  <a:ext uri="{FF2B5EF4-FFF2-40B4-BE49-F238E27FC236}">
                    <a16:creationId xmlns:a16="http://schemas.microsoft.com/office/drawing/2014/main" id="{7169D79C-6999-F246-ACF2-92C3F78DD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300"/>
                <a:ext cx="216" cy="21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77" name="Line 113">
                <a:extLst>
                  <a:ext uri="{FF2B5EF4-FFF2-40B4-BE49-F238E27FC236}">
                    <a16:creationId xmlns:a16="http://schemas.microsoft.com/office/drawing/2014/main" id="{D34D3833-184E-E34C-835E-078F49B00C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64" y="1220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78" name="Line 114">
                <a:extLst>
                  <a:ext uri="{FF2B5EF4-FFF2-40B4-BE49-F238E27FC236}">
                    <a16:creationId xmlns:a16="http://schemas.microsoft.com/office/drawing/2014/main" id="{39732A2D-5CA6-1C49-935C-D24F5A377D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36" y="1220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79" name="Line 115">
                <a:extLst>
                  <a:ext uri="{FF2B5EF4-FFF2-40B4-BE49-F238E27FC236}">
                    <a16:creationId xmlns:a16="http://schemas.microsoft.com/office/drawing/2014/main" id="{F94DADDB-1F71-504F-8474-F6A37A2613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2" y="1368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80" name="Line 116">
                <a:extLst>
                  <a:ext uri="{FF2B5EF4-FFF2-40B4-BE49-F238E27FC236}">
                    <a16:creationId xmlns:a16="http://schemas.microsoft.com/office/drawing/2014/main" id="{B4D0B69D-FB78-8A4D-BA7C-C34A1CB580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2" y="1440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81" name="Line 117">
                <a:extLst>
                  <a:ext uri="{FF2B5EF4-FFF2-40B4-BE49-F238E27FC236}">
                    <a16:creationId xmlns:a16="http://schemas.microsoft.com/office/drawing/2014/main" id="{E9AC9997-8E9C-9449-8383-2EA188AD39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6" y="1516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82" name="Line 118">
                <a:extLst>
                  <a:ext uri="{FF2B5EF4-FFF2-40B4-BE49-F238E27FC236}">
                    <a16:creationId xmlns:a16="http://schemas.microsoft.com/office/drawing/2014/main" id="{74E2A100-F93B-7C42-9203-4979CA448B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4" y="1516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83" name="Line 119">
                <a:extLst>
                  <a:ext uri="{FF2B5EF4-FFF2-40B4-BE49-F238E27FC236}">
                    <a16:creationId xmlns:a16="http://schemas.microsoft.com/office/drawing/2014/main" id="{729D2193-FD07-5E4C-93BC-FE8421A820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16" y="1440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84" name="Line 120">
                <a:extLst>
                  <a:ext uri="{FF2B5EF4-FFF2-40B4-BE49-F238E27FC236}">
                    <a16:creationId xmlns:a16="http://schemas.microsoft.com/office/drawing/2014/main" id="{43BF39B8-CBE6-1743-A736-8595A4B0ED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16" y="1368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</p:grpSp>
        <p:grpSp>
          <p:nvGrpSpPr>
            <p:cNvPr id="318585" name="Group 121">
              <a:extLst>
                <a:ext uri="{FF2B5EF4-FFF2-40B4-BE49-F238E27FC236}">
                  <a16:creationId xmlns:a16="http://schemas.microsoft.com/office/drawing/2014/main" id="{E20560B1-A80C-584C-96F5-942AB9550F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4" y="1652"/>
              <a:ext cx="360" cy="360"/>
              <a:chOff x="3884" y="1652"/>
              <a:chExt cx="360" cy="360"/>
            </a:xfrm>
          </p:grpSpPr>
          <p:sp>
            <p:nvSpPr>
              <p:cNvPr id="318586" name="Rectangle 122">
                <a:extLst>
                  <a:ext uri="{FF2B5EF4-FFF2-40B4-BE49-F238E27FC236}">
                    <a16:creationId xmlns:a16="http://schemas.microsoft.com/office/drawing/2014/main" id="{8FF76C29-4BB3-B949-981A-5C8F6A9DD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4" y="1732"/>
                <a:ext cx="216" cy="21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87" name="Line 123">
                <a:extLst>
                  <a:ext uri="{FF2B5EF4-FFF2-40B4-BE49-F238E27FC236}">
                    <a16:creationId xmlns:a16="http://schemas.microsoft.com/office/drawing/2014/main" id="{4E56BE72-4A1C-3E4E-B425-F7A42F957D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32" y="1652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88" name="Line 124">
                <a:extLst>
                  <a:ext uri="{FF2B5EF4-FFF2-40B4-BE49-F238E27FC236}">
                    <a16:creationId xmlns:a16="http://schemas.microsoft.com/office/drawing/2014/main" id="{7E3C06A7-F5CF-6544-B92A-B6CEE18296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04" y="1652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89" name="Line 125">
                <a:extLst>
                  <a:ext uri="{FF2B5EF4-FFF2-40B4-BE49-F238E27FC236}">
                    <a16:creationId xmlns:a16="http://schemas.microsoft.com/office/drawing/2014/main" id="{9D4C2E55-FD5D-9145-9B5C-F9C385BED6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0" y="1800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90" name="Line 126">
                <a:extLst>
                  <a:ext uri="{FF2B5EF4-FFF2-40B4-BE49-F238E27FC236}">
                    <a16:creationId xmlns:a16="http://schemas.microsoft.com/office/drawing/2014/main" id="{FE1A5ACD-CED4-434E-9067-8BC7B7F521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0" y="1872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91" name="Line 127">
                <a:extLst>
                  <a:ext uri="{FF2B5EF4-FFF2-40B4-BE49-F238E27FC236}">
                    <a16:creationId xmlns:a16="http://schemas.microsoft.com/office/drawing/2014/main" id="{E32A09A0-1E32-4747-AAAC-3E572D553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4" y="1948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92" name="Line 128">
                <a:extLst>
                  <a:ext uri="{FF2B5EF4-FFF2-40B4-BE49-F238E27FC236}">
                    <a16:creationId xmlns:a16="http://schemas.microsoft.com/office/drawing/2014/main" id="{5E79B8B2-0E48-3C47-A46A-19B140642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1948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93" name="Line 129">
                <a:extLst>
                  <a:ext uri="{FF2B5EF4-FFF2-40B4-BE49-F238E27FC236}">
                    <a16:creationId xmlns:a16="http://schemas.microsoft.com/office/drawing/2014/main" id="{854D8A5E-58D4-B345-8342-7A3DED44AC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84" y="1872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94" name="Line 130">
                <a:extLst>
                  <a:ext uri="{FF2B5EF4-FFF2-40B4-BE49-F238E27FC236}">
                    <a16:creationId xmlns:a16="http://schemas.microsoft.com/office/drawing/2014/main" id="{080EE675-1ADF-224C-9821-EFE3181DD8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84" y="1800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</p:grpSp>
        <p:grpSp>
          <p:nvGrpSpPr>
            <p:cNvPr id="318595" name="Group 131">
              <a:extLst>
                <a:ext uri="{FF2B5EF4-FFF2-40B4-BE49-F238E27FC236}">
                  <a16:creationId xmlns:a16="http://schemas.microsoft.com/office/drawing/2014/main" id="{18982946-B133-EA4F-8DA3-C6C3BECC70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" y="1652"/>
              <a:ext cx="360" cy="360"/>
              <a:chOff x="3452" y="1652"/>
              <a:chExt cx="360" cy="360"/>
            </a:xfrm>
          </p:grpSpPr>
          <p:sp>
            <p:nvSpPr>
              <p:cNvPr id="318596" name="Rectangle 132">
                <a:extLst>
                  <a:ext uri="{FF2B5EF4-FFF2-40B4-BE49-F238E27FC236}">
                    <a16:creationId xmlns:a16="http://schemas.microsoft.com/office/drawing/2014/main" id="{1033A279-AC84-994E-AF35-08FB92052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" y="1732"/>
                <a:ext cx="216" cy="21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97" name="Line 133">
                <a:extLst>
                  <a:ext uri="{FF2B5EF4-FFF2-40B4-BE49-F238E27FC236}">
                    <a16:creationId xmlns:a16="http://schemas.microsoft.com/office/drawing/2014/main" id="{F9E1FB94-60A6-ED4F-ADDC-465CB48872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0" y="1652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98" name="Line 134">
                <a:extLst>
                  <a:ext uri="{FF2B5EF4-FFF2-40B4-BE49-F238E27FC236}">
                    <a16:creationId xmlns:a16="http://schemas.microsoft.com/office/drawing/2014/main" id="{CB77B1C0-2209-0346-8A7D-A9B4C350B5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72" y="1652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599" name="Line 135">
                <a:extLst>
                  <a:ext uri="{FF2B5EF4-FFF2-40B4-BE49-F238E27FC236}">
                    <a16:creationId xmlns:a16="http://schemas.microsoft.com/office/drawing/2014/main" id="{7456FD30-BA0F-8643-9103-FB2C6EB26C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800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00" name="Line 136">
                <a:extLst>
                  <a:ext uri="{FF2B5EF4-FFF2-40B4-BE49-F238E27FC236}">
                    <a16:creationId xmlns:a16="http://schemas.microsoft.com/office/drawing/2014/main" id="{9F7924F5-678A-BB4C-86E7-5570301D88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872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01" name="Line 137">
                <a:extLst>
                  <a:ext uri="{FF2B5EF4-FFF2-40B4-BE49-F238E27FC236}">
                    <a16:creationId xmlns:a16="http://schemas.microsoft.com/office/drawing/2014/main" id="{6715C7B2-E747-554A-BC48-52D61377FB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2" y="1948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02" name="Line 138">
                <a:extLst>
                  <a:ext uri="{FF2B5EF4-FFF2-40B4-BE49-F238E27FC236}">
                    <a16:creationId xmlns:a16="http://schemas.microsoft.com/office/drawing/2014/main" id="{2952761E-7B9C-CF45-AF84-DC849A06E8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948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03" name="Line 139">
                <a:extLst>
                  <a:ext uri="{FF2B5EF4-FFF2-40B4-BE49-F238E27FC236}">
                    <a16:creationId xmlns:a16="http://schemas.microsoft.com/office/drawing/2014/main" id="{D3F7FE32-4568-6948-ADFF-C99C4949C8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52" y="1872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04" name="Line 140">
                <a:extLst>
                  <a:ext uri="{FF2B5EF4-FFF2-40B4-BE49-F238E27FC236}">
                    <a16:creationId xmlns:a16="http://schemas.microsoft.com/office/drawing/2014/main" id="{B8903F78-9BD3-864F-BD39-1239959BFC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52" y="1800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</p:grpSp>
        <p:grpSp>
          <p:nvGrpSpPr>
            <p:cNvPr id="318605" name="Group 141">
              <a:extLst>
                <a:ext uri="{FF2B5EF4-FFF2-40B4-BE49-F238E27FC236}">
                  <a16:creationId xmlns:a16="http://schemas.microsoft.com/office/drawing/2014/main" id="{6EA13B42-29C0-DC4C-A1A3-BD975318D2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8" y="1652"/>
              <a:ext cx="360" cy="360"/>
              <a:chOff x="4748" y="1652"/>
              <a:chExt cx="360" cy="360"/>
            </a:xfrm>
          </p:grpSpPr>
          <p:sp>
            <p:nvSpPr>
              <p:cNvPr id="318606" name="Rectangle 142">
                <a:extLst>
                  <a:ext uri="{FF2B5EF4-FFF2-40B4-BE49-F238E27FC236}">
                    <a16:creationId xmlns:a16="http://schemas.microsoft.com/office/drawing/2014/main" id="{833B7D52-C7CD-3046-9E96-AB53FAE6B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8" y="1732"/>
                <a:ext cx="216" cy="21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07" name="Line 143">
                <a:extLst>
                  <a:ext uri="{FF2B5EF4-FFF2-40B4-BE49-F238E27FC236}">
                    <a16:creationId xmlns:a16="http://schemas.microsoft.com/office/drawing/2014/main" id="{3CA8705F-BAB7-4546-A0B7-1B6193637B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96" y="1652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08" name="Line 144">
                <a:extLst>
                  <a:ext uri="{FF2B5EF4-FFF2-40B4-BE49-F238E27FC236}">
                    <a16:creationId xmlns:a16="http://schemas.microsoft.com/office/drawing/2014/main" id="{12F0B55C-FE94-FE40-916E-D61C53908F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68" y="1652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09" name="Line 145">
                <a:extLst>
                  <a:ext uri="{FF2B5EF4-FFF2-40B4-BE49-F238E27FC236}">
                    <a16:creationId xmlns:a16="http://schemas.microsoft.com/office/drawing/2014/main" id="{B252E5FB-368A-1645-BAC5-7B68500FB4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4" y="1800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10" name="Line 146">
                <a:extLst>
                  <a:ext uri="{FF2B5EF4-FFF2-40B4-BE49-F238E27FC236}">
                    <a16:creationId xmlns:a16="http://schemas.microsoft.com/office/drawing/2014/main" id="{5731D9F9-B656-8D4C-8AB2-63FA51D2B7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4" y="1872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11" name="Line 147">
                <a:extLst>
                  <a:ext uri="{FF2B5EF4-FFF2-40B4-BE49-F238E27FC236}">
                    <a16:creationId xmlns:a16="http://schemas.microsoft.com/office/drawing/2014/main" id="{B9FB7503-A89E-5746-8194-58D53388E1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8" y="1948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12" name="Line 148">
                <a:extLst>
                  <a:ext uri="{FF2B5EF4-FFF2-40B4-BE49-F238E27FC236}">
                    <a16:creationId xmlns:a16="http://schemas.microsoft.com/office/drawing/2014/main" id="{3C44B727-0C38-5D4B-8AEE-5884BDBEDA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6" y="1948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13" name="Line 149">
                <a:extLst>
                  <a:ext uri="{FF2B5EF4-FFF2-40B4-BE49-F238E27FC236}">
                    <a16:creationId xmlns:a16="http://schemas.microsoft.com/office/drawing/2014/main" id="{BC32FEFF-8331-764F-8F0F-A98CCE758A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48" y="1872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14" name="Line 150">
                <a:extLst>
                  <a:ext uri="{FF2B5EF4-FFF2-40B4-BE49-F238E27FC236}">
                    <a16:creationId xmlns:a16="http://schemas.microsoft.com/office/drawing/2014/main" id="{48BCE9DF-C1DF-924B-8081-9B9EBF3DDB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48" y="1800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</p:grpSp>
        <p:grpSp>
          <p:nvGrpSpPr>
            <p:cNvPr id="318615" name="Group 151">
              <a:extLst>
                <a:ext uri="{FF2B5EF4-FFF2-40B4-BE49-F238E27FC236}">
                  <a16:creationId xmlns:a16="http://schemas.microsoft.com/office/drawing/2014/main" id="{143523D4-6BBF-0542-8902-1AE74E17AB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6" y="1652"/>
              <a:ext cx="360" cy="360"/>
              <a:chOff x="4316" y="1652"/>
              <a:chExt cx="360" cy="360"/>
            </a:xfrm>
          </p:grpSpPr>
          <p:sp>
            <p:nvSpPr>
              <p:cNvPr id="318616" name="Rectangle 152">
                <a:extLst>
                  <a:ext uri="{FF2B5EF4-FFF2-40B4-BE49-F238E27FC236}">
                    <a16:creationId xmlns:a16="http://schemas.microsoft.com/office/drawing/2014/main" id="{7F3571FE-38B3-2844-BC98-B6CA5EE45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732"/>
                <a:ext cx="216" cy="21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17" name="Line 153">
                <a:extLst>
                  <a:ext uri="{FF2B5EF4-FFF2-40B4-BE49-F238E27FC236}">
                    <a16:creationId xmlns:a16="http://schemas.microsoft.com/office/drawing/2014/main" id="{43FB1F9C-DFC1-E742-9028-AFCAFD777E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64" y="1652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18" name="Line 154">
                <a:extLst>
                  <a:ext uri="{FF2B5EF4-FFF2-40B4-BE49-F238E27FC236}">
                    <a16:creationId xmlns:a16="http://schemas.microsoft.com/office/drawing/2014/main" id="{A30DB980-CE95-CD47-A401-EF1218D289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36" y="1652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19" name="Line 155">
                <a:extLst>
                  <a:ext uri="{FF2B5EF4-FFF2-40B4-BE49-F238E27FC236}">
                    <a16:creationId xmlns:a16="http://schemas.microsoft.com/office/drawing/2014/main" id="{F58C2A5C-5011-DD4D-852B-3706ADE0CD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2" y="1800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20" name="Line 156">
                <a:extLst>
                  <a:ext uri="{FF2B5EF4-FFF2-40B4-BE49-F238E27FC236}">
                    <a16:creationId xmlns:a16="http://schemas.microsoft.com/office/drawing/2014/main" id="{CA7E897A-A524-9B45-80A1-271DA8C647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2" y="1872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21" name="Line 157">
                <a:extLst>
                  <a:ext uri="{FF2B5EF4-FFF2-40B4-BE49-F238E27FC236}">
                    <a16:creationId xmlns:a16="http://schemas.microsoft.com/office/drawing/2014/main" id="{221D6485-AF4A-B245-B789-457F4A6D33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6" y="1948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22" name="Line 158">
                <a:extLst>
                  <a:ext uri="{FF2B5EF4-FFF2-40B4-BE49-F238E27FC236}">
                    <a16:creationId xmlns:a16="http://schemas.microsoft.com/office/drawing/2014/main" id="{1C657DC1-4077-664D-B58D-C93EBDE0EC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4" y="1948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23" name="Line 159">
                <a:extLst>
                  <a:ext uri="{FF2B5EF4-FFF2-40B4-BE49-F238E27FC236}">
                    <a16:creationId xmlns:a16="http://schemas.microsoft.com/office/drawing/2014/main" id="{C14BA8E5-921B-AD4B-B299-505E6A2D8B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16" y="1872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24" name="Line 160">
                <a:extLst>
                  <a:ext uri="{FF2B5EF4-FFF2-40B4-BE49-F238E27FC236}">
                    <a16:creationId xmlns:a16="http://schemas.microsoft.com/office/drawing/2014/main" id="{0A7E3D67-152A-1646-8A51-DB0E1E831C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16" y="1800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</p:grpSp>
        <p:grpSp>
          <p:nvGrpSpPr>
            <p:cNvPr id="318625" name="Group 161">
              <a:extLst>
                <a:ext uri="{FF2B5EF4-FFF2-40B4-BE49-F238E27FC236}">
                  <a16:creationId xmlns:a16="http://schemas.microsoft.com/office/drawing/2014/main" id="{ADA13F88-5E9E-554A-B3E5-9258118B9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4" y="2084"/>
              <a:ext cx="360" cy="360"/>
              <a:chOff x="3884" y="2084"/>
              <a:chExt cx="360" cy="360"/>
            </a:xfrm>
          </p:grpSpPr>
          <p:sp>
            <p:nvSpPr>
              <p:cNvPr id="318626" name="Rectangle 162">
                <a:extLst>
                  <a:ext uri="{FF2B5EF4-FFF2-40B4-BE49-F238E27FC236}">
                    <a16:creationId xmlns:a16="http://schemas.microsoft.com/office/drawing/2014/main" id="{E9B289C1-25B0-8046-BDC1-CFD195F19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4" y="2164"/>
                <a:ext cx="216" cy="21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27" name="Line 163">
                <a:extLst>
                  <a:ext uri="{FF2B5EF4-FFF2-40B4-BE49-F238E27FC236}">
                    <a16:creationId xmlns:a16="http://schemas.microsoft.com/office/drawing/2014/main" id="{783EF664-44B7-8D49-8D04-5189193848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32" y="2084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28" name="Line 164">
                <a:extLst>
                  <a:ext uri="{FF2B5EF4-FFF2-40B4-BE49-F238E27FC236}">
                    <a16:creationId xmlns:a16="http://schemas.microsoft.com/office/drawing/2014/main" id="{6DAA6695-10D4-814A-937F-F6903806C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04" y="2084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29" name="Line 165">
                <a:extLst>
                  <a:ext uri="{FF2B5EF4-FFF2-40B4-BE49-F238E27FC236}">
                    <a16:creationId xmlns:a16="http://schemas.microsoft.com/office/drawing/2014/main" id="{CE8D0F63-A56F-544A-A41C-0B9C661F1B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0" y="2232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30" name="Line 166">
                <a:extLst>
                  <a:ext uri="{FF2B5EF4-FFF2-40B4-BE49-F238E27FC236}">
                    <a16:creationId xmlns:a16="http://schemas.microsoft.com/office/drawing/2014/main" id="{592A4B76-F57E-504F-B184-5F1FCE384C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0" y="2304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31" name="Line 167">
                <a:extLst>
                  <a:ext uri="{FF2B5EF4-FFF2-40B4-BE49-F238E27FC236}">
                    <a16:creationId xmlns:a16="http://schemas.microsoft.com/office/drawing/2014/main" id="{23656D58-6974-314E-A2DD-27EEC4E5FE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4" y="2380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32" name="Line 168">
                <a:extLst>
                  <a:ext uri="{FF2B5EF4-FFF2-40B4-BE49-F238E27FC236}">
                    <a16:creationId xmlns:a16="http://schemas.microsoft.com/office/drawing/2014/main" id="{EF991BC4-D5F1-6747-8302-F317FEF694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2380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33" name="Line 169">
                <a:extLst>
                  <a:ext uri="{FF2B5EF4-FFF2-40B4-BE49-F238E27FC236}">
                    <a16:creationId xmlns:a16="http://schemas.microsoft.com/office/drawing/2014/main" id="{9DA32E7F-4C2B-7449-AD04-80EDE7D0F2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84" y="2304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34" name="Line 170">
                <a:extLst>
                  <a:ext uri="{FF2B5EF4-FFF2-40B4-BE49-F238E27FC236}">
                    <a16:creationId xmlns:a16="http://schemas.microsoft.com/office/drawing/2014/main" id="{8B1C5CD7-D10C-964F-B006-61035A909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84" y="2232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</p:grpSp>
        <p:grpSp>
          <p:nvGrpSpPr>
            <p:cNvPr id="318635" name="Group 171">
              <a:extLst>
                <a:ext uri="{FF2B5EF4-FFF2-40B4-BE49-F238E27FC236}">
                  <a16:creationId xmlns:a16="http://schemas.microsoft.com/office/drawing/2014/main" id="{C2B8F5FA-AAB5-BF41-B3C3-FFD798BBDA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" y="2084"/>
              <a:ext cx="360" cy="360"/>
              <a:chOff x="3452" y="2084"/>
              <a:chExt cx="360" cy="360"/>
            </a:xfrm>
          </p:grpSpPr>
          <p:sp>
            <p:nvSpPr>
              <p:cNvPr id="318636" name="Rectangle 172">
                <a:extLst>
                  <a:ext uri="{FF2B5EF4-FFF2-40B4-BE49-F238E27FC236}">
                    <a16:creationId xmlns:a16="http://schemas.microsoft.com/office/drawing/2014/main" id="{16069DDE-0579-544C-A36A-78A3193B7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" y="2164"/>
                <a:ext cx="216" cy="21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37" name="Line 173">
                <a:extLst>
                  <a:ext uri="{FF2B5EF4-FFF2-40B4-BE49-F238E27FC236}">
                    <a16:creationId xmlns:a16="http://schemas.microsoft.com/office/drawing/2014/main" id="{E11F2D28-F559-AA46-8958-A669B82871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0" y="2084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38" name="Line 174">
                <a:extLst>
                  <a:ext uri="{FF2B5EF4-FFF2-40B4-BE49-F238E27FC236}">
                    <a16:creationId xmlns:a16="http://schemas.microsoft.com/office/drawing/2014/main" id="{867C273B-F7FF-104F-962C-DC95C22CAC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72" y="2084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39" name="Line 175">
                <a:extLst>
                  <a:ext uri="{FF2B5EF4-FFF2-40B4-BE49-F238E27FC236}">
                    <a16:creationId xmlns:a16="http://schemas.microsoft.com/office/drawing/2014/main" id="{144F557B-9857-D44B-8499-C277132526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2232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40" name="Line 176">
                <a:extLst>
                  <a:ext uri="{FF2B5EF4-FFF2-40B4-BE49-F238E27FC236}">
                    <a16:creationId xmlns:a16="http://schemas.microsoft.com/office/drawing/2014/main" id="{FCC3B045-6A7D-6741-9CAD-49E0FD6855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2304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41" name="Line 177">
                <a:extLst>
                  <a:ext uri="{FF2B5EF4-FFF2-40B4-BE49-F238E27FC236}">
                    <a16:creationId xmlns:a16="http://schemas.microsoft.com/office/drawing/2014/main" id="{49EEA462-CA2B-DD4C-A2FA-1AE4FB7935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2" y="2380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42" name="Line 178">
                <a:extLst>
                  <a:ext uri="{FF2B5EF4-FFF2-40B4-BE49-F238E27FC236}">
                    <a16:creationId xmlns:a16="http://schemas.microsoft.com/office/drawing/2014/main" id="{CE16729B-0451-6A4E-A289-F262BDCF3C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380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43" name="Line 179">
                <a:extLst>
                  <a:ext uri="{FF2B5EF4-FFF2-40B4-BE49-F238E27FC236}">
                    <a16:creationId xmlns:a16="http://schemas.microsoft.com/office/drawing/2014/main" id="{E3D9A9E1-542C-B04C-8178-9472CC88B4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52" y="2304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44" name="Line 180">
                <a:extLst>
                  <a:ext uri="{FF2B5EF4-FFF2-40B4-BE49-F238E27FC236}">
                    <a16:creationId xmlns:a16="http://schemas.microsoft.com/office/drawing/2014/main" id="{08A3C617-AEDA-6948-A1B5-E98A806D79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52" y="2232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</p:grpSp>
        <p:grpSp>
          <p:nvGrpSpPr>
            <p:cNvPr id="318645" name="Group 181">
              <a:extLst>
                <a:ext uri="{FF2B5EF4-FFF2-40B4-BE49-F238E27FC236}">
                  <a16:creationId xmlns:a16="http://schemas.microsoft.com/office/drawing/2014/main" id="{E7667EBE-A9A3-1144-B056-71E5323D61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8" y="2084"/>
              <a:ext cx="360" cy="360"/>
              <a:chOff x="4748" y="2084"/>
              <a:chExt cx="360" cy="360"/>
            </a:xfrm>
          </p:grpSpPr>
          <p:sp>
            <p:nvSpPr>
              <p:cNvPr id="318646" name="Rectangle 182">
                <a:extLst>
                  <a:ext uri="{FF2B5EF4-FFF2-40B4-BE49-F238E27FC236}">
                    <a16:creationId xmlns:a16="http://schemas.microsoft.com/office/drawing/2014/main" id="{A2BC8C16-7547-E44B-BEE5-5ACA7E255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8" y="2164"/>
                <a:ext cx="216" cy="21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47" name="Line 183">
                <a:extLst>
                  <a:ext uri="{FF2B5EF4-FFF2-40B4-BE49-F238E27FC236}">
                    <a16:creationId xmlns:a16="http://schemas.microsoft.com/office/drawing/2014/main" id="{7A366A6D-6DDF-0142-ACA8-021A05EE06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96" y="2084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48" name="Line 184">
                <a:extLst>
                  <a:ext uri="{FF2B5EF4-FFF2-40B4-BE49-F238E27FC236}">
                    <a16:creationId xmlns:a16="http://schemas.microsoft.com/office/drawing/2014/main" id="{58FBDC87-048B-E941-9F73-0D163D3975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68" y="2084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49" name="Line 185">
                <a:extLst>
                  <a:ext uri="{FF2B5EF4-FFF2-40B4-BE49-F238E27FC236}">
                    <a16:creationId xmlns:a16="http://schemas.microsoft.com/office/drawing/2014/main" id="{B6BF39E7-BE08-A941-BB68-4A17BFE2B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4" y="2232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50" name="Line 186">
                <a:extLst>
                  <a:ext uri="{FF2B5EF4-FFF2-40B4-BE49-F238E27FC236}">
                    <a16:creationId xmlns:a16="http://schemas.microsoft.com/office/drawing/2014/main" id="{741E6259-7677-534F-B369-37187A9B7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4" y="2304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51" name="Line 187">
                <a:extLst>
                  <a:ext uri="{FF2B5EF4-FFF2-40B4-BE49-F238E27FC236}">
                    <a16:creationId xmlns:a16="http://schemas.microsoft.com/office/drawing/2014/main" id="{DFE3D473-6E42-F546-A394-D131E8A2FF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8" y="2380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52" name="Line 188">
                <a:extLst>
                  <a:ext uri="{FF2B5EF4-FFF2-40B4-BE49-F238E27FC236}">
                    <a16:creationId xmlns:a16="http://schemas.microsoft.com/office/drawing/2014/main" id="{9A94C070-317B-8B44-AB7F-8B270F40E3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6" y="2380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53" name="Line 189">
                <a:extLst>
                  <a:ext uri="{FF2B5EF4-FFF2-40B4-BE49-F238E27FC236}">
                    <a16:creationId xmlns:a16="http://schemas.microsoft.com/office/drawing/2014/main" id="{E94085B4-E69D-2048-B775-BD467B4C7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48" y="2304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54" name="Line 190">
                <a:extLst>
                  <a:ext uri="{FF2B5EF4-FFF2-40B4-BE49-F238E27FC236}">
                    <a16:creationId xmlns:a16="http://schemas.microsoft.com/office/drawing/2014/main" id="{501E33A2-EFF1-D747-871F-F7FD43EF15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48" y="2232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</p:grpSp>
        <p:grpSp>
          <p:nvGrpSpPr>
            <p:cNvPr id="318655" name="Group 191">
              <a:extLst>
                <a:ext uri="{FF2B5EF4-FFF2-40B4-BE49-F238E27FC236}">
                  <a16:creationId xmlns:a16="http://schemas.microsoft.com/office/drawing/2014/main" id="{BC882436-8D0D-A749-AD98-091FAB7374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6" y="2084"/>
              <a:ext cx="360" cy="360"/>
              <a:chOff x="4316" y="2084"/>
              <a:chExt cx="360" cy="360"/>
            </a:xfrm>
          </p:grpSpPr>
          <p:sp>
            <p:nvSpPr>
              <p:cNvPr id="318656" name="Rectangle 192">
                <a:extLst>
                  <a:ext uri="{FF2B5EF4-FFF2-40B4-BE49-F238E27FC236}">
                    <a16:creationId xmlns:a16="http://schemas.microsoft.com/office/drawing/2014/main" id="{A5B225E3-7FB8-DC4E-8A8B-A5AFCC4F6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2164"/>
                <a:ext cx="216" cy="21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57" name="Line 193">
                <a:extLst>
                  <a:ext uri="{FF2B5EF4-FFF2-40B4-BE49-F238E27FC236}">
                    <a16:creationId xmlns:a16="http://schemas.microsoft.com/office/drawing/2014/main" id="{1AFAD669-1D64-3B43-8DD7-D8AEB5F237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64" y="2084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58" name="Line 194">
                <a:extLst>
                  <a:ext uri="{FF2B5EF4-FFF2-40B4-BE49-F238E27FC236}">
                    <a16:creationId xmlns:a16="http://schemas.microsoft.com/office/drawing/2014/main" id="{9BC6AC14-FC8B-354B-B1CB-DC3F35622A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36" y="2084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59" name="Line 195">
                <a:extLst>
                  <a:ext uri="{FF2B5EF4-FFF2-40B4-BE49-F238E27FC236}">
                    <a16:creationId xmlns:a16="http://schemas.microsoft.com/office/drawing/2014/main" id="{85A7C908-F131-684C-827A-174F5C6E1E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2" y="2232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60" name="Line 196">
                <a:extLst>
                  <a:ext uri="{FF2B5EF4-FFF2-40B4-BE49-F238E27FC236}">
                    <a16:creationId xmlns:a16="http://schemas.microsoft.com/office/drawing/2014/main" id="{821A0AEC-852B-F447-94E5-042514B169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2" y="2304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61" name="Line 197">
                <a:extLst>
                  <a:ext uri="{FF2B5EF4-FFF2-40B4-BE49-F238E27FC236}">
                    <a16:creationId xmlns:a16="http://schemas.microsoft.com/office/drawing/2014/main" id="{E4AB926E-B64C-A142-B8E5-1C607B4A95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6" y="2380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62" name="Line 198">
                <a:extLst>
                  <a:ext uri="{FF2B5EF4-FFF2-40B4-BE49-F238E27FC236}">
                    <a16:creationId xmlns:a16="http://schemas.microsoft.com/office/drawing/2014/main" id="{223268A3-ACF2-F24A-95DA-7A0C113C0D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4" y="2380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63" name="Line 199">
                <a:extLst>
                  <a:ext uri="{FF2B5EF4-FFF2-40B4-BE49-F238E27FC236}">
                    <a16:creationId xmlns:a16="http://schemas.microsoft.com/office/drawing/2014/main" id="{065A29F1-F0C5-B94D-8C95-044455A55F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16" y="2304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64" name="Line 200">
                <a:extLst>
                  <a:ext uri="{FF2B5EF4-FFF2-40B4-BE49-F238E27FC236}">
                    <a16:creationId xmlns:a16="http://schemas.microsoft.com/office/drawing/2014/main" id="{F2A96DE7-5B83-1445-B53A-FBE6D159FE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16" y="2232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</p:grpSp>
        <p:grpSp>
          <p:nvGrpSpPr>
            <p:cNvPr id="318665" name="Group 201">
              <a:extLst>
                <a:ext uri="{FF2B5EF4-FFF2-40B4-BE49-F238E27FC236}">
                  <a16:creationId xmlns:a16="http://schemas.microsoft.com/office/drawing/2014/main" id="{B51EFF01-BB47-2E44-B511-15EFAE94C0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4" y="2516"/>
              <a:ext cx="360" cy="360"/>
              <a:chOff x="3884" y="2516"/>
              <a:chExt cx="360" cy="360"/>
            </a:xfrm>
          </p:grpSpPr>
          <p:sp>
            <p:nvSpPr>
              <p:cNvPr id="318666" name="Rectangle 202">
                <a:extLst>
                  <a:ext uri="{FF2B5EF4-FFF2-40B4-BE49-F238E27FC236}">
                    <a16:creationId xmlns:a16="http://schemas.microsoft.com/office/drawing/2014/main" id="{917E950D-7F4A-5045-AA67-89F439F1A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4" y="2596"/>
                <a:ext cx="216" cy="21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67" name="Line 203">
                <a:extLst>
                  <a:ext uri="{FF2B5EF4-FFF2-40B4-BE49-F238E27FC236}">
                    <a16:creationId xmlns:a16="http://schemas.microsoft.com/office/drawing/2014/main" id="{7A9FC25F-F45E-8341-9FF1-AF691D67C1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32" y="2516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68" name="Line 204">
                <a:extLst>
                  <a:ext uri="{FF2B5EF4-FFF2-40B4-BE49-F238E27FC236}">
                    <a16:creationId xmlns:a16="http://schemas.microsoft.com/office/drawing/2014/main" id="{5F336BF8-9E6B-2042-BD04-EB49B3D5CA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04" y="2516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69" name="Line 205">
                <a:extLst>
                  <a:ext uri="{FF2B5EF4-FFF2-40B4-BE49-F238E27FC236}">
                    <a16:creationId xmlns:a16="http://schemas.microsoft.com/office/drawing/2014/main" id="{AB8C87FE-F2D2-164B-BE28-7135774B0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0" y="2664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70" name="Line 206">
                <a:extLst>
                  <a:ext uri="{FF2B5EF4-FFF2-40B4-BE49-F238E27FC236}">
                    <a16:creationId xmlns:a16="http://schemas.microsoft.com/office/drawing/2014/main" id="{606F0136-4FEC-B948-A7CA-7ECE9F4B29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0" y="2736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71" name="Line 207">
                <a:extLst>
                  <a:ext uri="{FF2B5EF4-FFF2-40B4-BE49-F238E27FC236}">
                    <a16:creationId xmlns:a16="http://schemas.microsoft.com/office/drawing/2014/main" id="{077482D5-5AAE-5147-869F-3462630790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4" y="2812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72" name="Line 208">
                <a:extLst>
                  <a:ext uri="{FF2B5EF4-FFF2-40B4-BE49-F238E27FC236}">
                    <a16:creationId xmlns:a16="http://schemas.microsoft.com/office/drawing/2014/main" id="{9763CB36-F5E7-4E46-A2DB-8A3DB1D195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2812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73" name="Line 209">
                <a:extLst>
                  <a:ext uri="{FF2B5EF4-FFF2-40B4-BE49-F238E27FC236}">
                    <a16:creationId xmlns:a16="http://schemas.microsoft.com/office/drawing/2014/main" id="{0F467EFA-E5AC-E048-A6B4-198E52444A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84" y="2736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74" name="Line 210">
                <a:extLst>
                  <a:ext uri="{FF2B5EF4-FFF2-40B4-BE49-F238E27FC236}">
                    <a16:creationId xmlns:a16="http://schemas.microsoft.com/office/drawing/2014/main" id="{1D8EC3B3-1A0D-C346-AE4E-39839C2F37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84" y="2664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</p:grpSp>
        <p:grpSp>
          <p:nvGrpSpPr>
            <p:cNvPr id="318675" name="Group 211">
              <a:extLst>
                <a:ext uri="{FF2B5EF4-FFF2-40B4-BE49-F238E27FC236}">
                  <a16:creationId xmlns:a16="http://schemas.microsoft.com/office/drawing/2014/main" id="{F106E55E-B0FA-7D4B-8361-D95EBCBBE6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" y="2516"/>
              <a:ext cx="360" cy="360"/>
              <a:chOff x="3452" y="2516"/>
              <a:chExt cx="360" cy="360"/>
            </a:xfrm>
          </p:grpSpPr>
          <p:sp>
            <p:nvSpPr>
              <p:cNvPr id="318676" name="Rectangle 212">
                <a:extLst>
                  <a:ext uri="{FF2B5EF4-FFF2-40B4-BE49-F238E27FC236}">
                    <a16:creationId xmlns:a16="http://schemas.microsoft.com/office/drawing/2014/main" id="{AFE75F03-C9AB-6649-884B-B16C87E730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" y="2596"/>
                <a:ext cx="216" cy="21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77" name="Line 213">
                <a:extLst>
                  <a:ext uri="{FF2B5EF4-FFF2-40B4-BE49-F238E27FC236}">
                    <a16:creationId xmlns:a16="http://schemas.microsoft.com/office/drawing/2014/main" id="{AE5FEAEF-EB32-7147-BB37-0BCB16097B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0" y="2516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78" name="Line 214">
                <a:extLst>
                  <a:ext uri="{FF2B5EF4-FFF2-40B4-BE49-F238E27FC236}">
                    <a16:creationId xmlns:a16="http://schemas.microsoft.com/office/drawing/2014/main" id="{0058A3A6-DDFF-B547-8499-A1191B013D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72" y="2516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79" name="Line 215">
                <a:extLst>
                  <a:ext uri="{FF2B5EF4-FFF2-40B4-BE49-F238E27FC236}">
                    <a16:creationId xmlns:a16="http://schemas.microsoft.com/office/drawing/2014/main" id="{2A8AB335-2EE5-8341-BFE8-A7F1FB4362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2664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80" name="Line 216">
                <a:extLst>
                  <a:ext uri="{FF2B5EF4-FFF2-40B4-BE49-F238E27FC236}">
                    <a16:creationId xmlns:a16="http://schemas.microsoft.com/office/drawing/2014/main" id="{B01E59B8-51CC-3443-B164-27E4918204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2736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81" name="Line 217">
                <a:extLst>
                  <a:ext uri="{FF2B5EF4-FFF2-40B4-BE49-F238E27FC236}">
                    <a16:creationId xmlns:a16="http://schemas.microsoft.com/office/drawing/2014/main" id="{9CD9C57F-A571-D444-8A3F-1A1E642D85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2" y="2812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82" name="Line 218">
                <a:extLst>
                  <a:ext uri="{FF2B5EF4-FFF2-40B4-BE49-F238E27FC236}">
                    <a16:creationId xmlns:a16="http://schemas.microsoft.com/office/drawing/2014/main" id="{47E71BA0-E8B5-CA4D-8E88-CB94643BF6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812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83" name="Line 219">
                <a:extLst>
                  <a:ext uri="{FF2B5EF4-FFF2-40B4-BE49-F238E27FC236}">
                    <a16:creationId xmlns:a16="http://schemas.microsoft.com/office/drawing/2014/main" id="{AA1AFBB3-87FB-7541-82A8-ADCBEF8EB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52" y="2736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84" name="Line 220">
                <a:extLst>
                  <a:ext uri="{FF2B5EF4-FFF2-40B4-BE49-F238E27FC236}">
                    <a16:creationId xmlns:a16="http://schemas.microsoft.com/office/drawing/2014/main" id="{D5A76C32-A352-BB4F-97C5-70C420C3DF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52" y="2664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</p:grpSp>
        <p:grpSp>
          <p:nvGrpSpPr>
            <p:cNvPr id="318685" name="Group 221">
              <a:extLst>
                <a:ext uri="{FF2B5EF4-FFF2-40B4-BE49-F238E27FC236}">
                  <a16:creationId xmlns:a16="http://schemas.microsoft.com/office/drawing/2014/main" id="{F55CD673-3989-0945-8B34-D48DCBC3F7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8" y="2516"/>
              <a:ext cx="360" cy="360"/>
              <a:chOff x="4748" y="2516"/>
              <a:chExt cx="360" cy="360"/>
            </a:xfrm>
          </p:grpSpPr>
          <p:sp>
            <p:nvSpPr>
              <p:cNvPr id="318686" name="Rectangle 222">
                <a:extLst>
                  <a:ext uri="{FF2B5EF4-FFF2-40B4-BE49-F238E27FC236}">
                    <a16:creationId xmlns:a16="http://schemas.microsoft.com/office/drawing/2014/main" id="{97D38FF4-CE4D-6541-BFFD-D83F56151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8" y="2596"/>
                <a:ext cx="216" cy="21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87" name="Line 223">
                <a:extLst>
                  <a:ext uri="{FF2B5EF4-FFF2-40B4-BE49-F238E27FC236}">
                    <a16:creationId xmlns:a16="http://schemas.microsoft.com/office/drawing/2014/main" id="{BE11CBCB-BB83-9047-B028-274EC0C146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96" y="2516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88" name="Line 224">
                <a:extLst>
                  <a:ext uri="{FF2B5EF4-FFF2-40B4-BE49-F238E27FC236}">
                    <a16:creationId xmlns:a16="http://schemas.microsoft.com/office/drawing/2014/main" id="{7FF24C55-AFA9-4842-8308-1C9634E926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68" y="2516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89" name="Line 225">
                <a:extLst>
                  <a:ext uri="{FF2B5EF4-FFF2-40B4-BE49-F238E27FC236}">
                    <a16:creationId xmlns:a16="http://schemas.microsoft.com/office/drawing/2014/main" id="{76F15A94-4D1B-4A41-A47E-00A7F46E9D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4" y="2664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90" name="Line 226">
                <a:extLst>
                  <a:ext uri="{FF2B5EF4-FFF2-40B4-BE49-F238E27FC236}">
                    <a16:creationId xmlns:a16="http://schemas.microsoft.com/office/drawing/2014/main" id="{765C2EF7-E5D8-C444-A6DE-27F586C65A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4" y="2736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91" name="Line 227">
                <a:extLst>
                  <a:ext uri="{FF2B5EF4-FFF2-40B4-BE49-F238E27FC236}">
                    <a16:creationId xmlns:a16="http://schemas.microsoft.com/office/drawing/2014/main" id="{9215B5AF-87C0-4543-BACF-33DD31B49D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8" y="2812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92" name="Line 228">
                <a:extLst>
                  <a:ext uri="{FF2B5EF4-FFF2-40B4-BE49-F238E27FC236}">
                    <a16:creationId xmlns:a16="http://schemas.microsoft.com/office/drawing/2014/main" id="{47B2656F-B952-0F4A-9E2F-C8A4B398E0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6" y="2812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93" name="Line 229">
                <a:extLst>
                  <a:ext uri="{FF2B5EF4-FFF2-40B4-BE49-F238E27FC236}">
                    <a16:creationId xmlns:a16="http://schemas.microsoft.com/office/drawing/2014/main" id="{294EFDA8-DCCC-1B41-807A-E20CA61959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48" y="2736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94" name="Line 230">
                <a:extLst>
                  <a:ext uri="{FF2B5EF4-FFF2-40B4-BE49-F238E27FC236}">
                    <a16:creationId xmlns:a16="http://schemas.microsoft.com/office/drawing/2014/main" id="{42F7251C-3058-A54E-8A92-33CDDC2D21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48" y="2664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</p:grpSp>
        <p:grpSp>
          <p:nvGrpSpPr>
            <p:cNvPr id="318695" name="Group 231">
              <a:extLst>
                <a:ext uri="{FF2B5EF4-FFF2-40B4-BE49-F238E27FC236}">
                  <a16:creationId xmlns:a16="http://schemas.microsoft.com/office/drawing/2014/main" id="{F1FEDE2E-E6D4-B048-BAEC-44B4C285AA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6" y="2516"/>
              <a:ext cx="360" cy="360"/>
              <a:chOff x="4316" y="2516"/>
              <a:chExt cx="360" cy="360"/>
            </a:xfrm>
          </p:grpSpPr>
          <p:sp>
            <p:nvSpPr>
              <p:cNvPr id="318696" name="Rectangle 232">
                <a:extLst>
                  <a:ext uri="{FF2B5EF4-FFF2-40B4-BE49-F238E27FC236}">
                    <a16:creationId xmlns:a16="http://schemas.microsoft.com/office/drawing/2014/main" id="{CDCA0BBF-9161-584E-ADA5-1D51D2590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2596"/>
                <a:ext cx="216" cy="21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97" name="Line 233">
                <a:extLst>
                  <a:ext uri="{FF2B5EF4-FFF2-40B4-BE49-F238E27FC236}">
                    <a16:creationId xmlns:a16="http://schemas.microsoft.com/office/drawing/2014/main" id="{8D6FCEC8-436C-C342-B1D9-7D096C7F28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64" y="2516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98" name="Line 234">
                <a:extLst>
                  <a:ext uri="{FF2B5EF4-FFF2-40B4-BE49-F238E27FC236}">
                    <a16:creationId xmlns:a16="http://schemas.microsoft.com/office/drawing/2014/main" id="{5CBE0C2A-6425-DB44-9A41-83AE948117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36" y="2516"/>
                <a:ext cx="0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699" name="Line 235">
                <a:extLst>
                  <a:ext uri="{FF2B5EF4-FFF2-40B4-BE49-F238E27FC236}">
                    <a16:creationId xmlns:a16="http://schemas.microsoft.com/office/drawing/2014/main" id="{80795D16-D749-9142-8BB4-940851501D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2" y="2664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700" name="Line 236">
                <a:extLst>
                  <a:ext uri="{FF2B5EF4-FFF2-40B4-BE49-F238E27FC236}">
                    <a16:creationId xmlns:a16="http://schemas.microsoft.com/office/drawing/2014/main" id="{3E7417FD-B853-B44E-917E-E0604E58F6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2" y="2736"/>
                <a:ext cx="6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701" name="Line 237">
                <a:extLst>
                  <a:ext uri="{FF2B5EF4-FFF2-40B4-BE49-F238E27FC236}">
                    <a16:creationId xmlns:a16="http://schemas.microsoft.com/office/drawing/2014/main" id="{A4840C6B-72E9-F847-AC02-1499ACBA1C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6" y="2812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702" name="Line 238">
                <a:extLst>
                  <a:ext uri="{FF2B5EF4-FFF2-40B4-BE49-F238E27FC236}">
                    <a16:creationId xmlns:a16="http://schemas.microsoft.com/office/drawing/2014/main" id="{17212024-ECAA-024D-A248-274461740A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4" y="2812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703" name="Line 239">
                <a:extLst>
                  <a:ext uri="{FF2B5EF4-FFF2-40B4-BE49-F238E27FC236}">
                    <a16:creationId xmlns:a16="http://schemas.microsoft.com/office/drawing/2014/main" id="{D4B27FDA-26CE-1343-94DB-EA81229068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16" y="2736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  <p:sp>
            <p:nvSpPr>
              <p:cNvPr id="318704" name="Line 240">
                <a:extLst>
                  <a:ext uri="{FF2B5EF4-FFF2-40B4-BE49-F238E27FC236}">
                    <a16:creationId xmlns:a16="http://schemas.microsoft.com/office/drawing/2014/main" id="{89B636CE-D8E4-2E4F-9AF1-EC1A71D8E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16" y="2664"/>
                <a:ext cx="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75"/>
              </a:p>
            </p:txBody>
          </p:sp>
        </p:grpSp>
      </p:grpSp>
      <p:sp>
        <p:nvSpPr>
          <p:cNvPr id="318705" name="Rectangle 241">
            <a:extLst>
              <a:ext uri="{FF2B5EF4-FFF2-40B4-BE49-F238E27FC236}">
                <a16:creationId xmlns:a16="http://schemas.microsoft.com/office/drawing/2014/main" id="{38FC1DC8-DF37-0246-9D4F-E609097F4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25" y="5284418"/>
            <a:ext cx="8542751" cy="1102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789" tIns="26618" rIns="18789" bIns="26618"/>
          <a:lstStyle>
            <a:lvl1pPr algn="l">
              <a:tabLst>
                <a:tab pos="457200" algn="l"/>
                <a:tab pos="914400" algn="l"/>
                <a:tab pos="1371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tabLst>
                <a:tab pos="457200" algn="l"/>
                <a:tab pos="914400" algn="l"/>
                <a:tab pos="1371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tabLst>
                <a:tab pos="457200" algn="l"/>
                <a:tab pos="914400" algn="l"/>
                <a:tab pos="1371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tabLst>
                <a:tab pos="457200" algn="l"/>
                <a:tab pos="914400" algn="l"/>
                <a:tab pos="1371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tabLst>
                <a:tab pos="457200" algn="l"/>
                <a:tab pos="914400" algn="l"/>
                <a:tab pos="1371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ts val="2170"/>
              </a:lnSpc>
              <a:spcBef>
                <a:spcPts val="592"/>
              </a:spcBef>
            </a:pPr>
            <a:endParaRPr lang="en-US" altLang="en-US" sz="1775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8706" name="Rectangle 242">
            <a:extLst>
              <a:ext uri="{FF2B5EF4-FFF2-40B4-BE49-F238E27FC236}">
                <a16:creationId xmlns:a16="http://schemas.microsoft.com/office/drawing/2014/main" id="{A279CB4B-8388-704A-A666-89484B2074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Field-Programmable Gate Arrays</a:t>
            </a:r>
          </a:p>
        </p:txBody>
      </p:sp>
      <p:sp>
        <p:nvSpPr>
          <p:cNvPr id="318707" name="Rectangle 243">
            <a:extLst>
              <a:ext uri="{FF2B5EF4-FFF2-40B4-BE49-F238E27FC236}">
                <a16:creationId xmlns:a16="http://schemas.microsoft.com/office/drawing/2014/main" id="{390E9543-48BF-394E-9ADD-0F671F046F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947797"/>
            <a:ext cx="8486384" cy="445300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Logic blocks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To implement combinational</a:t>
            </a:r>
            <a:br>
              <a:rPr lang="en-US" altLang="en-US" dirty="0"/>
            </a:br>
            <a:r>
              <a:rPr lang="en-US" altLang="en-US" dirty="0"/>
              <a:t>and sequential logic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Interconnect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Wires to connect inputs and</a:t>
            </a:r>
            <a:br>
              <a:rPr lang="en-US" altLang="en-US" dirty="0"/>
            </a:br>
            <a:r>
              <a:rPr lang="en-US" altLang="en-US" dirty="0"/>
              <a:t>outputs to logic blocks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I/O blocks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Special logic blocks at </a:t>
            </a:r>
            <a:br>
              <a:rPr lang="en-US" altLang="en-US" dirty="0"/>
            </a:br>
            <a:r>
              <a:rPr lang="en-US" altLang="en-US" dirty="0"/>
              <a:t>periphery of device for</a:t>
            </a:r>
            <a:br>
              <a:rPr lang="en-US" altLang="en-US" dirty="0"/>
            </a:br>
            <a:r>
              <a:rPr lang="en-US" altLang="en-US" dirty="0"/>
              <a:t>external connections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Key questions: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How to make logic blocks programmable?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How to connect the wires?</a:t>
            </a:r>
          </a:p>
          <a:p>
            <a:pPr lvl="1">
              <a:lnSpc>
                <a:spcPct val="90000"/>
              </a:lnSpc>
            </a:pPr>
            <a:r>
              <a:rPr lang="en-US" altLang="en-US" i="1" dirty="0"/>
              <a:t>After the chip has been </a:t>
            </a:r>
            <a:r>
              <a:rPr lang="en-US" altLang="en-US" i="1" dirty="0" err="1"/>
              <a:t>fabbed</a:t>
            </a:r>
            <a:r>
              <a:rPr lang="en-US" altLang="en-US" dirty="0"/>
              <a:t> or fabricated!</a:t>
            </a:r>
          </a:p>
        </p:txBody>
      </p:sp>
      <p:sp>
        <p:nvSpPr>
          <p:cNvPr id="318708" name="Line 244">
            <a:extLst>
              <a:ext uri="{FF2B5EF4-FFF2-40B4-BE49-F238E27FC236}">
                <a16:creationId xmlns:a16="http://schemas.microsoft.com/office/drawing/2014/main" id="{444D8528-24FF-7642-BDD5-7B8DCF4432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3600" y="3731188"/>
            <a:ext cx="2977020" cy="11899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775"/>
          </a:p>
        </p:txBody>
      </p:sp>
      <p:sp>
        <p:nvSpPr>
          <p:cNvPr id="318709" name="Line 245">
            <a:extLst>
              <a:ext uri="{FF2B5EF4-FFF2-40B4-BE49-F238E27FC236}">
                <a16:creationId xmlns:a16="http://schemas.microsoft.com/office/drawing/2014/main" id="{BACC6412-8714-DB4F-B9FF-62FD530BC3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904470"/>
            <a:ext cx="3124200" cy="783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775"/>
          </a:p>
        </p:txBody>
      </p:sp>
      <p:sp>
        <p:nvSpPr>
          <p:cNvPr id="318710" name="Line 246">
            <a:extLst>
              <a:ext uri="{FF2B5EF4-FFF2-40B4-BE49-F238E27FC236}">
                <a16:creationId xmlns:a16="http://schemas.microsoft.com/office/drawing/2014/main" id="{9DA802F4-6B91-5940-A4D9-5F4882D2EB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5372" y="2094978"/>
            <a:ext cx="3577746" cy="4321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775"/>
          </a:p>
        </p:txBody>
      </p:sp>
    </p:spTree>
    <p:extLst>
      <p:ext uri="{BB962C8B-B14F-4D97-AF65-F5344CB8AC3E}">
        <p14:creationId xmlns:p14="http://schemas.microsoft.com/office/powerpoint/2010/main" val="3692235657"/>
      </p:ext>
    </p:extLst>
  </p:cSld>
  <p:clrMapOvr>
    <a:masterClrMapping/>
  </p:clrMapOvr>
  <p:transition advTm="2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88A143E-6CA4-3840-B5DC-5231AFF85A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Evolution of FPGA architectures</a:t>
            </a:r>
          </a:p>
        </p:txBody>
      </p:sp>
      <p:pic>
        <p:nvPicPr>
          <p:cNvPr id="38916" name="Picture 4">
            <a:extLst>
              <a:ext uri="{FF2B5EF4-FFF2-40B4-BE49-F238E27FC236}">
                <a16:creationId xmlns:a16="http://schemas.microsoft.com/office/drawing/2014/main" id="{6A6AB67A-0A74-3048-B16C-E0A3C1A19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008938" cy="480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4987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E6A6-E4E4-C24A-BBEA-21640E8E8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7CD08-E55C-874E-BF0A-D909299F64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5615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Download </a:t>
                </a:r>
                <a:r>
                  <a:rPr lang="en-US" dirty="0">
                    <a:latin typeface="Courier" pitchFamily="2" charset="0"/>
                  </a:rPr>
                  <a:t>labs0.zip</a:t>
                </a:r>
                <a:r>
                  <a:rPr lang="en-US" dirty="0"/>
                  <a:t> from Canvas</a:t>
                </a:r>
              </a:p>
              <a:p>
                <a:pPr lvl="1"/>
                <a:r>
                  <a:rPr lang="en-US" dirty="0"/>
                  <a:t>Unzip your files somewhere (e.g., Desktop)</a:t>
                </a:r>
              </a:p>
              <a:p>
                <a:r>
                  <a:rPr lang="en-US" dirty="0"/>
                  <a:t>First test </a:t>
                </a:r>
                <a:r>
                  <a:rPr lang="en-US" dirty="0" err="1"/>
                  <a:t>sillyfunction</a:t>
                </a:r>
                <a:r>
                  <a:rPr lang="en-US" dirty="0"/>
                  <a:t> </a:t>
                </a:r>
                <a:r>
                  <a:rPr lang="en-US" dirty="0" err="1"/>
                  <a:t>SystemVerilog</a:t>
                </a:r>
                <a:r>
                  <a:rPr lang="en-US" dirty="0"/>
                  <a:t> with </a:t>
                </a:r>
                <a:r>
                  <a:rPr lang="en-US" dirty="0" err="1"/>
                  <a:t>ModelSim</a:t>
                </a:r>
                <a:endParaRPr lang="en-US" dirty="0"/>
              </a:p>
              <a:p>
                <a:pPr lvl="1"/>
                <a:r>
                  <a:rPr lang="en-US" dirty="0"/>
                  <a:t>Navigate to your unzipped files.</a:t>
                </a:r>
              </a:p>
              <a:p>
                <a:pPr lvl="1"/>
                <a:r>
                  <a:rPr lang="en-US" dirty="0"/>
                  <a:t>Try compiling </a:t>
                </a:r>
                <a:r>
                  <a:rPr lang="en-US" dirty="0" err="1"/>
                  <a:t>silly.sv</a:t>
                </a:r>
                <a:r>
                  <a:rPr lang="en-US" dirty="0"/>
                  <a:t> with: </a:t>
                </a:r>
                <a:r>
                  <a:rPr lang="en-US" dirty="0">
                    <a:latin typeface="Courier" pitchFamily="2" charset="0"/>
                  </a:rPr>
                  <a:t>vlog </a:t>
                </a:r>
                <a:r>
                  <a:rPr lang="en-US" dirty="0" err="1">
                    <a:latin typeface="Courier" pitchFamily="2" charset="0"/>
                  </a:rPr>
                  <a:t>silly.sv</a:t>
                </a:r>
                <a:endParaRPr lang="en-US" dirty="0">
                  <a:latin typeface="Courier" pitchFamily="2" charset="0"/>
                </a:endParaRPr>
              </a:p>
              <a:p>
                <a:pPr lvl="2"/>
                <a:r>
                  <a:rPr lang="en-US" dirty="0"/>
                  <a:t>Examine testbench with text editor to see what is happening</a:t>
                </a:r>
              </a:p>
              <a:p>
                <a:pPr lvl="1"/>
                <a:r>
                  <a:rPr lang="en-US" dirty="0"/>
                  <a:t>Simulate and Examine with </a:t>
                </a:r>
                <a:r>
                  <a:rPr lang="en-US" dirty="0" err="1"/>
                  <a:t>ModelSim</a:t>
                </a:r>
                <a:r>
                  <a:rPr lang="en-US" dirty="0"/>
                  <a:t>: </a:t>
                </a:r>
                <a:r>
                  <a:rPr lang="en-US" dirty="0" err="1">
                    <a:latin typeface="Courier" pitchFamily="2" charset="0"/>
                  </a:rPr>
                  <a:t>vsim</a:t>
                </a:r>
                <a:r>
                  <a:rPr lang="en-US" dirty="0">
                    <a:latin typeface="Courier" pitchFamily="2" charset="0"/>
                  </a:rPr>
                  <a:t> –do </a:t>
                </a:r>
                <a:r>
                  <a:rPr lang="en-US" dirty="0" err="1">
                    <a:latin typeface="Courier" pitchFamily="2" charset="0"/>
                  </a:rPr>
                  <a:t>silly.do</a:t>
                </a:r>
                <a:endParaRPr lang="en-US" dirty="0">
                  <a:latin typeface="Courier" pitchFamily="2" charset="0"/>
                </a:endParaRPr>
              </a:p>
              <a:p>
                <a:r>
                  <a:rPr lang="en-US" dirty="0"/>
                  <a:t>Implement the full adder (3 bits in, 2 bits out) in </a:t>
                </a:r>
                <a:r>
                  <a:rPr lang="en-US" dirty="0" err="1"/>
                  <a:t>SystemVerilog</a:t>
                </a:r>
                <a:endParaRPr lang="en-US" dirty="0"/>
              </a:p>
              <a:p>
                <a:pPr lvl="1"/>
                <a:r>
                  <a:rPr lang="en-US" dirty="0"/>
                  <a:t>Boolean Logic is given and implement new </a:t>
                </a:r>
                <a:r>
                  <a:rPr lang="en-US" dirty="0" err="1"/>
                  <a:t>SystemVerilog</a:t>
                </a:r>
                <a:r>
                  <a:rPr lang="en-US" dirty="0"/>
                  <a:t> file using </a:t>
                </a:r>
                <a:r>
                  <a:rPr lang="en-US" dirty="0" err="1"/>
                  <a:t>silly.sv</a:t>
                </a:r>
                <a:r>
                  <a:rPr lang="en-US" dirty="0"/>
                  <a:t> as a template</a:t>
                </a:r>
              </a:p>
              <a:p>
                <a:pPr lvl="1"/>
                <a:r>
                  <a:rPr lang="en-US" dirty="0"/>
                  <a:t>Modify the </a:t>
                </a:r>
                <a:r>
                  <a:rPr lang="en-US" dirty="0" err="1"/>
                  <a:t>silly_tb.sv</a:t>
                </a:r>
                <a:r>
                  <a:rPr lang="en-US" dirty="0"/>
                  <a:t> for the FA ( Do not try to reinvent the wheel – just change the silly items and the vectors)</a:t>
                </a:r>
              </a:p>
              <a:p>
                <a:pPr lvl="2"/>
                <a:r>
                  <a:rPr lang="en-US" dirty="0"/>
                  <a:t>Test all 8 inputs!</a:t>
                </a:r>
              </a:p>
              <a:p>
                <a:pPr lvl="1"/>
                <a:r>
                  <a:rPr lang="en-US" dirty="0"/>
                  <a:t>Simulate with </a:t>
                </a:r>
                <a:r>
                  <a:rPr lang="en-US" dirty="0" err="1"/>
                  <a:t>ModelSim</a:t>
                </a:r>
                <a:r>
                  <a:rPr lang="en-US" dirty="0"/>
                  <a:t> and Check that it works</a:t>
                </a:r>
              </a:p>
              <a:p>
                <a:pPr lvl="2"/>
                <a:r>
                  <a:rPr lang="en-US" dirty="0"/>
                  <a:t>You might want to write down the correct truth table on paper</a:t>
                </a:r>
              </a:p>
              <a:p>
                <a:pPr lvl="2"/>
                <a:r>
                  <a:rPr lang="en-US" dirty="0"/>
                  <a:t>Examine that the truth table matches the waveform for every combination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 combinations)</a:t>
                </a:r>
              </a:p>
              <a:p>
                <a:r>
                  <a:rPr lang="en-US" dirty="0"/>
                  <a:t>Much of these tasks can be done on your own outside or inside laboratory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7CD08-E55C-874E-BF0A-D909299F64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56150"/>
              </a:xfrm>
              <a:blipFill>
                <a:blip r:embed="rId2"/>
                <a:stretch>
                  <a:fillRect l="-463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7D4B6-122B-F446-ABDF-FCC0598A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2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534D0-C974-9140-9175-E6D3AC52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HDL to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0E002-C8C7-904A-9492-4D20FAEB1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cs typeface="Arial" charset="0"/>
              </a:rPr>
              <a:t>Simulation</a:t>
            </a:r>
          </a:p>
          <a:p>
            <a:pPr lvl="1">
              <a:buFontTx/>
              <a:buChar char="–"/>
            </a:pPr>
            <a:r>
              <a:rPr lang="en-US" sz="2400" dirty="0">
                <a:cs typeface="Arial" charset="0"/>
              </a:rPr>
              <a:t>Inputs applied to circuit</a:t>
            </a:r>
            <a:endParaRPr lang="en-US" sz="2400" i="1" dirty="0">
              <a:cs typeface="Arial" charset="0"/>
            </a:endParaRPr>
          </a:p>
          <a:p>
            <a:pPr lvl="1">
              <a:buFontTx/>
              <a:buChar char="–"/>
            </a:pPr>
            <a:r>
              <a:rPr lang="en-US" sz="2400" dirty="0">
                <a:cs typeface="Arial" charset="0"/>
              </a:rPr>
              <a:t>Outputs checked for correctness</a:t>
            </a:r>
          </a:p>
          <a:p>
            <a:pPr lvl="1">
              <a:buFontTx/>
              <a:buChar char="–"/>
            </a:pPr>
            <a:r>
              <a:rPr lang="en-US" sz="2400" dirty="0">
                <a:solidFill>
                  <a:srgbClr val="00B050"/>
                </a:solidFill>
                <a:cs typeface="Arial" charset="0"/>
              </a:rPr>
              <a:t>Millions of dollars </a:t>
            </a:r>
            <a:r>
              <a:rPr lang="en-US" sz="2400" dirty="0">
                <a:cs typeface="Arial" charset="0"/>
              </a:rPr>
              <a:t>saved by debugging in simulation instead of hardware</a:t>
            </a:r>
          </a:p>
          <a:p>
            <a:pPr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cs typeface="Arial" charset="0"/>
              </a:rPr>
              <a:t>Synthesis</a:t>
            </a:r>
          </a:p>
          <a:p>
            <a:pPr lvl="1">
              <a:buFontTx/>
              <a:buChar char="–"/>
            </a:pPr>
            <a:r>
              <a:rPr lang="en-US" sz="2400" dirty="0">
                <a:cs typeface="Arial" charset="0"/>
              </a:rPr>
              <a:t>Transforms HDL code into a </a:t>
            </a:r>
            <a:r>
              <a:rPr lang="en-US" sz="2400" i="1" dirty="0">
                <a:cs typeface="Arial" charset="0"/>
              </a:rPr>
              <a:t>netlist</a:t>
            </a:r>
            <a:r>
              <a:rPr lang="en-US" sz="2400" dirty="0">
                <a:cs typeface="Arial" charset="0"/>
              </a:rPr>
              <a:t> describing the hardware (i.e., a list of gates and the wires connecting them)</a:t>
            </a:r>
          </a:p>
          <a:p>
            <a:pPr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cs typeface="Arial" charset="0"/>
              </a:rPr>
              <a:t>Verification</a:t>
            </a:r>
          </a:p>
          <a:p>
            <a:pPr lvl="1">
              <a:buFontTx/>
              <a:buChar char="–"/>
            </a:pPr>
            <a:r>
              <a:rPr lang="en-US" sz="2400" dirty="0">
                <a:cs typeface="Arial" charset="0"/>
              </a:rPr>
              <a:t>Verifying the forward translation of synthesis is indeed what you started with</a:t>
            </a:r>
          </a:p>
          <a:p>
            <a:pPr>
              <a:buFontTx/>
              <a:buChar char="–"/>
            </a:pPr>
            <a:endParaRPr lang="en-US" sz="2400" dirty="0">
              <a:cs typeface="Arial" charset="0"/>
            </a:endParaRPr>
          </a:p>
          <a:p>
            <a:pPr lvl="1">
              <a:buFontTx/>
              <a:buChar char="–"/>
            </a:pPr>
            <a:endParaRPr lang="en-US" sz="1400" dirty="0">
              <a:cs typeface="Arial" charset="0"/>
            </a:endParaRPr>
          </a:p>
          <a:p>
            <a:endParaRPr lang="en-US" sz="2400" dirty="0">
              <a:solidFill>
                <a:srgbClr val="C00000"/>
              </a:solidFill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D3513-972A-C14B-92F5-A427B71ED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D6D3A-395C-4C4E-9750-EB859398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752600"/>
            <a:ext cx="894990" cy="89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0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su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15153</TotalTime>
  <Words>1581</Words>
  <Application>Microsoft Macintosh PowerPoint</Application>
  <PresentationFormat>On-screen Show (4:3)</PresentationFormat>
  <Paragraphs>179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Courier</vt:lpstr>
      <vt:lpstr>Courier New</vt:lpstr>
      <vt:lpstr>osu_template</vt:lpstr>
      <vt:lpstr>VISIO</vt:lpstr>
      <vt:lpstr>Lab 0: FPGA BASIC methodology</vt:lpstr>
      <vt:lpstr>Objective</vt:lpstr>
      <vt:lpstr>Things to keep in mind</vt:lpstr>
      <vt:lpstr>Basics</vt:lpstr>
      <vt:lpstr>DSDB</vt:lpstr>
      <vt:lpstr>Field-Programmable Gate Arrays</vt:lpstr>
      <vt:lpstr>Evolution of FPGA architectures</vt:lpstr>
      <vt:lpstr>Tasks</vt:lpstr>
      <vt:lpstr>HDL to Gates</vt:lpstr>
      <vt:lpstr>Demo of Simulation</vt:lpstr>
      <vt:lpstr>MGC ModelSim vsim window</vt:lpstr>
      <vt:lpstr>Full Adder</vt:lpstr>
      <vt:lpstr>Instantiating designs</vt:lpstr>
      <vt:lpstr>Debugging?</vt:lpstr>
      <vt:lpstr>Implementation on DSDB</vt:lpstr>
      <vt:lpstr>Check on DSDB board</vt:lpstr>
      <vt:lpstr>Lab Report</vt:lpstr>
      <vt:lpstr>Last-minute Items</vt:lpstr>
    </vt:vector>
  </TitlesOfParts>
  <Company>Oklahoma State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 and MOS Transistors</dc:title>
  <dc:creator>James E. Stine, Jr.</dc:creator>
  <cp:lastModifiedBy>Stine, James</cp:lastModifiedBy>
  <cp:revision>2168</cp:revision>
  <cp:lastPrinted>2022-01-19T17:10:38Z</cp:lastPrinted>
  <dcterms:created xsi:type="dcterms:W3CDTF">2011-01-27T02:44:09Z</dcterms:created>
  <dcterms:modified xsi:type="dcterms:W3CDTF">2022-01-19T17:10:41Z</dcterms:modified>
</cp:coreProperties>
</file>